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9" r:id="rId5"/>
  </p:sldMasterIdLst>
  <p:notesMasterIdLst>
    <p:notesMasterId r:id="rId40"/>
  </p:notesMasterIdLst>
  <p:sldIdLst>
    <p:sldId id="298" r:id="rId6"/>
    <p:sldId id="299" r:id="rId7"/>
    <p:sldId id="256" r:id="rId8"/>
    <p:sldId id="257" r:id="rId9"/>
    <p:sldId id="259" r:id="rId10"/>
    <p:sldId id="260" r:id="rId11"/>
    <p:sldId id="261" r:id="rId12"/>
    <p:sldId id="258" r:id="rId13"/>
    <p:sldId id="296" r:id="rId14"/>
    <p:sldId id="262" r:id="rId15"/>
    <p:sldId id="285" r:id="rId16"/>
    <p:sldId id="280" r:id="rId17"/>
    <p:sldId id="284" r:id="rId18"/>
    <p:sldId id="293" r:id="rId19"/>
    <p:sldId id="286" r:id="rId20"/>
    <p:sldId id="281" r:id="rId21"/>
    <p:sldId id="294" r:id="rId22"/>
    <p:sldId id="295" r:id="rId23"/>
    <p:sldId id="297" r:id="rId24"/>
    <p:sldId id="263" r:id="rId25"/>
    <p:sldId id="264" r:id="rId26"/>
    <p:sldId id="265" r:id="rId27"/>
    <p:sldId id="266" r:id="rId28"/>
    <p:sldId id="267" r:id="rId29"/>
    <p:sldId id="268" r:id="rId30"/>
    <p:sldId id="269" r:id="rId31"/>
    <p:sldId id="272" r:id="rId32"/>
    <p:sldId id="270" r:id="rId33"/>
    <p:sldId id="273" r:id="rId34"/>
    <p:sldId id="271" r:id="rId35"/>
    <p:sldId id="274" r:id="rId36"/>
    <p:sldId id="275" r:id="rId37"/>
    <p:sldId id="276" r:id="rId38"/>
    <p:sldId id="27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00"/>
    <a:srgbClr val="008000"/>
    <a:srgbClr val="808000"/>
    <a:srgbClr val="666633"/>
    <a:srgbClr val="003300"/>
    <a:srgbClr val="3366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85" autoAdjust="0"/>
    <p:restoredTop sz="92987" autoAdjust="0"/>
  </p:normalViewPr>
  <p:slideViewPr>
    <p:cSldViewPr>
      <p:cViewPr varScale="1">
        <p:scale>
          <a:sx n="126" d="100"/>
          <a:sy n="126" d="100"/>
        </p:scale>
        <p:origin x="312" y="20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54052-EAB6-425C-A6E1-6673C5B62FD9}" type="datetimeFigureOut">
              <a:rPr lang="en-US" smtClean="0"/>
              <a:pPr/>
              <a:t>6/14/18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C189E-6A03-4C91-816C-D9ABD6ABCCE4}" type="slidenum">
              <a:rPr lang="en-US" smtClean="0"/>
              <a:pPr/>
              <a:t>‹#›</a:t>
            </a:fld>
            <a:endParaRPr lang="en-US"/>
          </a:p>
        </p:txBody>
      </p:sp>
    </p:spTree>
    <p:extLst>
      <p:ext uri="{BB962C8B-B14F-4D97-AF65-F5344CB8AC3E}">
        <p14:creationId xmlns:p14="http://schemas.microsoft.com/office/powerpoint/2010/main" val="3675944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utritionj.com/content/pdf/1475-2891-11-9.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solidFill>
                <a:srgbClr val="000000"/>
              </a:solidFill>
            </a:endParaRPr>
          </a:p>
          <a:p>
            <a:endParaRPr lang="en-US" b="0"/>
          </a:p>
          <a:p>
            <a:endParaRPr lang="en-US" b="0" baseline="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1298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baseline="0" dirty="0"/>
              <a:t>What are some reasons these diverse groups would come </a:t>
            </a:r>
            <a:r>
              <a:rPr lang="en-US" baseline="0"/>
              <a:t>into such full agreement</a:t>
            </a:r>
            <a:r>
              <a:rPr lang="en-US" baseline="0" dirty="0"/>
              <a:t>?  (Wait for response)</a:t>
            </a:r>
          </a:p>
          <a:p>
            <a:endParaRPr lang="en-US" baseline="0" dirty="0"/>
          </a:p>
          <a:p>
            <a:r>
              <a:rPr lang="en-US" baseline="0" dirty="0"/>
              <a:t>(Note 1: Groups include the Academy of Nutrition and Dietetics; American Diabetes Association; the American Heart Association; numerous other </a:t>
            </a:r>
            <a:r>
              <a:rPr lang="en-US" baseline="0" dirty="0" err="1"/>
              <a:t>medfical</a:t>
            </a:r>
            <a:r>
              <a:rPr lang="en-US" baseline="0" dirty="0"/>
              <a:t> and research groups; and major governmental agencies like the USDA.)</a:t>
            </a:r>
          </a:p>
          <a:p>
            <a:endParaRPr lang="en-US" baseline="0" dirty="0"/>
          </a:p>
          <a:p>
            <a:r>
              <a:rPr lang="en-US" baseline="0" dirty="0"/>
              <a:t>(Note 2: Nutrient dense but low calorie; rich in fiber and antioxidants and other protective compounds; hunger and weight control; disease reduction in all chronic disease categories)</a:t>
            </a: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10</a:t>
            </a:fld>
            <a:endParaRPr lang="en-US"/>
          </a:p>
        </p:txBody>
      </p:sp>
    </p:spTree>
    <p:extLst>
      <p:ext uri="{BB962C8B-B14F-4D97-AF65-F5344CB8AC3E}">
        <p14:creationId xmlns:p14="http://schemas.microsoft.com/office/powerpoint/2010/main" val="375409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940659-9266-4F32-81D6-8C317F12967C}" type="slidenum">
              <a:rPr lang="en-US" smtClean="0">
                <a:solidFill>
                  <a:srgbClr val="000000"/>
                </a:solidFill>
              </a:rPr>
              <a:pPr eaLnBrk="1" hangingPunct="1"/>
              <a:t>11</a:t>
            </a:fld>
            <a:endParaRPr lang="en-US">
              <a:solidFill>
                <a:srgbClr val="000000"/>
              </a:solidFill>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eaLnBrk="1" hangingPunct="1"/>
            <a:endParaRPr lang="en-US" b="1" dirty="0"/>
          </a:p>
          <a:p>
            <a:pPr eaLnBrk="1" hangingPunct="1"/>
            <a:r>
              <a:rPr lang="en-US" dirty="0"/>
              <a:t>This quote from </a:t>
            </a:r>
            <a:r>
              <a:rPr lang="en-US" b="1" dirty="0"/>
              <a:t>Harvard Health</a:t>
            </a:r>
            <a:r>
              <a:rPr lang="en-US" b="1" baseline="0" dirty="0"/>
              <a:t> Medical School </a:t>
            </a:r>
            <a:r>
              <a:rPr lang="en-US" b="0" baseline="0" dirty="0"/>
              <a:t>confirms this statement:</a:t>
            </a:r>
            <a:r>
              <a:rPr lang="en-US" b="0" dirty="0"/>
              <a:t> </a:t>
            </a:r>
          </a:p>
          <a:p>
            <a:pPr eaLnBrk="1" hangingPunct="1"/>
            <a:endParaRPr lang="en-US" b="0" dirty="0"/>
          </a:p>
          <a:p>
            <a:pPr eaLnBrk="1" hangingPunct="1"/>
            <a:r>
              <a:rPr lang="en-US" dirty="0"/>
              <a:t>“Traditionally, research into vegetarianism focused mainly on potential nutritional deficiencies, but in recent years, the pendulum has swung the other way, and studies are confirming the health benefits of meat-free eating. Nowadays, plant-based eating is recognized as not only nutritionally sufficient but also as a way to reduce the risk for many chronic illnesses.”</a:t>
            </a:r>
            <a:endParaRPr lang="en-US" b="1" dirty="0"/>
          </a:p>
        </p:txBody>
      </p:sp>
    </p:spTree>
    <p:extLst>
      <p:ext uri="{BB962C8B-B14F-4D97-AF65-F5344CB8AC3E}">
        <p14:creationId xmlns:p14="http://schemas.microsoft.com/office/powerpoint/2010/main" val="32819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In addition, </a:t>
            </a:r>
            <a:r>
              <a:rPr lang="en-US" b="1" dirty="0"/>
              <a:t>Read</a:t>
            </a:r>
            <a:r>
              <a:rPr lang="en-US" b="1" baseline="0" dirty="0"/>
              <a:t> slide</a:t>
            </a:r>
          </a:p>
          <a:p>
            <a:endParaRPr lang="en-US" b="1" baseline="0" dirty="0"/>
          </a:p>
          <a:p>
            <a:r>
              <a:rPr lang="en-US" b="0" baseline="0" dirty="0"/>
              <a:t>(Note 1: A1c is a blood test that measures long-term blood sugar levels.)</a:t>
            </a:r>
          </a:p>
          <a:p>
            <a:endParaRPr lang="en-US" b="0" baseline="0" dirty="0"/>
          </a:p>
          <a:p>
            <a:r>
              <a:rPr lang="en-US" b="0" baseline="0" dirty="0"/>
              <a:t>(Note 2: Improved insulin sensitivity means the cells are more able to take in glucose. This lowers blood sugar and provides energy to the cells.)</a:t>
            </a:r>
          </a:p>
          <a:p>
            <a:endParaRPr lang="en-US" b="0" baseline="0" dirty="0"/>
          </a:p>
          <a:p>
            <a:r>
              <a:rPr lang="en-US" b="0" baseline="0" dirty="0"/>
              <a:t>(Source: The Vegetarian Advantage, Don Hall; Goodbye Diabetes, Wes Youngberg)</a:t>
            </a:r>
          </a:p>
        </p:txBody>
      </p:sp>
      <p:sp>
        <p:nvSpPr>
          <p:cNvPr id="4" name="Slide Number Placeholder 3"/>
          <p:cNvSpPr>
            <a:spLocks noGrp="1"/>
          </p:cNvSpPr>
          <p:nvPr>
            <p:ph type="sldNum" sz="quarter" idx="10"/>
          </p:nvPr>
        </p:nvSpPr>
        <p:spPr/>
        <p:txBody>
          <a:bodyPr/>
          <a:lstStyle/>
          <a:p>
            <a:pPr>
              <a:defRPr/>
            </a:pPr>
            <a:fld id="{9FD8FDB2-96F3-4E32-91AC-718659995D14}" type="slidenum">
              <a:rPr lang="en-US" smtClean="0"/>
              <a:pPr>
                <a:defRPr/>
              </a:pPr>
              <a:t>12</a:t>
            </a:fld>
            <a:endParaRPr lang="en-US"/>
          </a:p>
        </p:txBody>
      </p:sp>
    </p:spTree>
    <p:extLst>
      <p:ext uri="{BB962C8B-B14F-4D97-AF65-F5344CB8AC3E}">
        <p14:creationId xmlns:p14="http://schemas.microsoft.com/office/powerpoint/2010/main" val="226512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In fact, </a:t>
            </a:r>
            <a:r>
              <a:rPr lang="en-US" b="1" dirty="0">
                <a:latin typeface="Arial" pitchFamily="34" charset="0"/>
              </a:rPr>
              <a:t>Read slide</a:t>
            </a:r>
          </a:p>
          <a:p>
            <a:endParaRPr lang="en-US" b="1"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A fiber-rich diet helps restore the brain’s “red flag” mechanism that tells you to stop eating—that you have had enough.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people who have type 2 diabetes are able to manage and even reverse their diabetes through a fiber-rich vegetarian or vegan diet,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exercise, and weight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2E581C7-7818-4553-82BC-1B598E5FF072}" type="slidenum">
              <a:rPr lang="en-US" smtClean="0"/>
              <a:pPr eaLnBrk="1" hangingPunct="1"/>
              <a:t>13</a:t>
            </a:fld>
            <a:endParaRPr lang="en-US"/>
          </a:p>
        </p:txBody>
      </p:sp>
    </p:spTree>
    <p:extLst>
      <p:ext uri="{BB962C8B-B14F-4D97-AF65-F5344CB8AC3E}">
        <p14:creationId xmlns:p14="http://schemas.microsoft.com/office/powerpoint/2010/main" val="83187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1BDE60-43A9-4D5C-BC20-3177DF922A16}" type="slidenum">
              <a:rPr lang="en-US" smtClean="0">
                <a:solidFill>
                  <a:srgbClr val="000000"/>
                </a:solidFill>
              </a:rPr>
              <a:pPr eaLnBrk="1" hangingPunct="1"/>
              <a:t>14</a:t>
            </a:fld>
            <a:endParaRPr lang="en-US">
              <a:solidFill>
                <a:srgbClr val="000000"/>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Read slide</a:t>
            </a:r>
          </a:p>
          <a:p>
            <a:pPr eaLnBrk="1" hangingPunct="1"/>
            <a:endParaRPr lang="en-US" dirty="0"/>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b="0" dirty="0"/>
              <a:t>1.  This study goes on to confirm that the</a:t>
            </a:r>
            <a:r>
              <a:rPr lang="en-US" b="0" baseline="0" dirty="0"/>
              <a:t> prevalence of type 2 diabetes is up to 2 times lower in vegetarians than in the general population, even after adjusting for differences in body mass index.</a:t>
            </a:r>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indent="-228600" algn="l" defTabSz="914400" rtl="0" eaLnBrk="1" fontAlgn="base" latinLnBrk="0" hangingPunct="1">
              <a:lnSpc>
                <a:spcPct val="100000"/>
              </a:lnSpc>
              <a:spcBef>
                <a:spcPct val="30000"/>
              </a:spcBef>
              <a:spcAft>
                <a:spcPct val="0"/>
              </a:spcAft>
              <a:buClrTx/>
              <a:buSzTx/>
              <a:buFontTx/>
              <a:buAutoNum type="arabicPeriod" startAt="2"/>
              <a:tabLst/>
              <a:defRPr/>
            </a:pPr>
            <a:r>
              <a:rPr lang="en-US" b="0" baseline="0" dirty="0"/>
              <a:t>A vegetarian diet was shown to be superior to a conventional low calorie diet in controlling blood sugar. </a:t>
            </a:r>
          </a:p>
          <a:p>
            <a:pPr marL="228600" marR="0" indent="-228600" algn="l" defTabSz="914400" rtl="0" eaLnBrk="1" fontAlgn="base" latinLnBrk="0" hangingPunct="1">
              <a:lnSpc>
                <a:spcPct val="100000"/>
              </a:lnSpc>
              <a:spcBef>
                <a:spcPct val="30000"/>
              </a:spcBef>
              <a:spcAft>
                <a:spcPct val="0"/>
              </a:spcAft>
              <a:buClrTx/>
              <a:buSzTx/>
              <a:buFontTx/>
              <a:buAutoNum type="arabicPeriod" startAt="2"/>
              <a:tabLst/>
              <a:defRPr/>
            </a:pPr>
            <a:endParaRPr lang="en-US" b="0" baseline="0" dirty="0"/>
          </a:p>
          <a:p>
            <a:pPr marL="228600" marR="0" indent="-228600" algn="l" defTabSz="914400" rtl="0" eaLnBrk="1" fontAlgn="base" latinLnBrk="0" hangingPunct="1">
              <a:lnSpc>
                <a:spcPct val="100000"/>
              </a:lnSpc>
              <a:spcBef>
                <a:spcPct val="30000"/>
              </a:spcBef>
              <a:spcAft>
                <a:spcPct val="0"/>
              </a:spcAft>
              <a:buClrTx/>
              <a:buSzTx/>
              <a:buFontTx/>
              <a:buAutoNum type="arabicPeriod" startAt="2"/>
              <a:tabLst/>
              <a:defRPr/>
            </a:pPr>
            <a:r>
              <a:rPr lang="en-US" b="0" baseline="0" dirty="0"/>
              <a:t>Vegetarian diets were shown to improve mid-body fat levels and insulin sensitivity.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a:p>
          <a:p>
            <a:pPr eaLnBrk="1" hangingPunct="1"/>
            <a:endParaRPr lang="en-US" dirty="0"/>
          </a:p>
        </p:txBody>
      </p:sp>
    </p:spTree>
    <p:extLst>
      <p:ext uri="{BB962C8B-B14F-4D97-AF65-F5344CB8AC3E}">
        <p14:creationId xmlns:p14="http://schemas.microsoft.com/office/powerpoint/2010/main" val="3977307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addition, </a:t>
            </a:r>
            <a:r>
              <a:rPr lang="en-US" b="1" dirty="0"/>
              <a:t>Read slide.</a:t>
            </a:r>
          </a:p>
          <a:p>
            <a:endParaRPr lang="en-US" dirty="0"/>
          </a:p>
          <a:p>
            <a:r>
              <a:rPr lang="en-US" dirty="0"/>
              <a:t>1. Higher</a:t>
            </a:r>
            <a:r>
              <a:rPr lang="en-US" baseline="0" dirty="0"/>
              <a:t> blood levels of antioxidants and plant compounds called carotenoids are linked with lower levels of sleeplessness, irritability, and stress. </a:t>
            </a:r>
          </a:p>
          <a:p>
            <a:endParaRPr lang="en-US" baseline="0" dirty="0"/>
          </a:p>
          <a:p>
            <a:r>
              <a:rPr lang="en-US" baseline="0" dirty="0"/>
              <a:t>The fiber and nutrients in plant foods improve gut health and bacteria, which also affects major brain transmitters linked to mood. (i.e. serotonin, dopamine, and GABA.)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(Source 1: </a:t>
            </a:r>
            <a:r>
              <a:rPr lang="en-US" u="none" dirty="0"/>
              <a:t>Public</a:t>
            </a:r>
            <a:r>
              <a:rPr lang="en-US" u="none" baseline="0" dirty="0"/>
              <a:t> Health </a:t>
            </a:r>
            <a:r>
              <a:rPr lang="en-US" u="none" baseline="0" dirty="0" err="1"/>
              <a:t>Nutr</a:t>
            </a:r>
            <a:r>
              <a:rPr lang="en-US" u="none" baseline="0" dirty="0"/>
              <a:t> </a:t>
            </a:r>
            <a:r>
              <a:rPr lang="en-US" u="none" dirty="0"/>
              <a:t>2015 Feb;18(2):313-21.)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(Source 2: </a:t>
            </a:r>
            <a:r>
              <a:rPr lang="fr-FR" i="0" dirty="0">
                <a:effectLst/>
              </a:rPr>
              <a:t>Nutrition Journal 2012 11:9 </a:t>
            </a:r>
            <a:r>
              <a:rPr lang="fr-FR" i="0" u="none" dirty="0">
                <a:solidFill>
                  <a:schemeClr val="tx1"/>
                </a:solidFill>
                <a:effectLst/>
              </a:rPr>
              <a:t>(</a:t>
            </a:r>
            <a:r>
              <a:rPr lang="fr-FR" sz="1200" i="0" u="none" kern="1200" dirty="0">
                <a:solidFill>
                  <a:schemeClr val="tx1"/>
                </a:solidFill>
                <a:effectLst/>
                <a:latin typeface="+mn-lt"/>
                <a:ea typeface="+mn-ea"/>
                <a:cs typeface="+mn-cs"/>
                <a:hlinkClick r:id="rId3"/>
              </a:rPr>
              <a:t>http://www.nutritionj.com/content/pdf/1475-2891-11-9.pdf</a:t>
            </a:r>
            <a:r>
              <a:rPr lang="fr-FR" i="0" u="none" dirty="0">
                <a:solidFill>
                  <a:schemeClr val="tx1"/>
                </a:solidFill>
                <a:effectLst/>
              </a:rPr>
              <a:t>)</a:t>
            </a:r>
            <a:endParaRPr lang="en-US" i="0" u="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15</a:t>
            </a:fld>
            <a:endParaRPr lang="en-US"/>
          </a:p>
        </p:txBody>
      </p:sp>
    </p:spTree>
    <p:extLst>
      <p:ext uri="{BB962C8B-B14F-4D97-AF65-F5344CB8AC3E}">
        <p14:creationId xmlns:p14="http://schemas.microsoft.com/office/powerpoint/2010/main" val="2651920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In addition, </a:t>
            </a:r>
            <a:r>
              <a:rPr lang="en-US" b="1" dirty="0"/>
              <a:t>Read</a:t>
            </a:r>
            <a:r>
              <a:rPr lang="en-US" b="1" baseline="0" dirty="0"/>
              <a:t> slide</a:t>
            </a:r>
          </a:p>
          <a:p>
            <a:endParaRPr lang="en-US" b="1" baseline="0" dirty="0"/>
          </a:p>
          <a:p>
            <a:r>
              <a:rPr lang="en-US" b="0" baseline="0" dirty="0"/>
              <a:t>A vegan diet may confer advantages over a vegetarian diet in several ways, including treating type 2 diabetes, systemic inflammation linked to heart disease,  and a 15% lower total cancer risk.  </a:t>
            </a:r>
          </a:p>
          <a:p>
            <a:endParaRPr lang="en-US" b="0" baseline="0" dirty="0"/>
          </a:p>
          <a:p>
            <a:endParaRPr lang="en-US" b="1" baseline="0" dirty="0"/>
          </a:p>
          <a:p>
            <a:r>
              <a:rPr lang="en-US" b="0" dirty="0"/>
              <a:t>(Note: Glycemic control is blood sugar control; T2</a:t>
            </a:r>
            <a:r>
              <a:rPr lang="en-US" b="0" baseline="0" dirty="0"/>
              <a:t>D is type 2 diabetes)</a:t>
            </a:r>
            <a:endParaRPr lang="en-US" b="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(Source: </a:t>
            </a:r>
            <a:r>
              <a:rPr lang="en-US" b="0" baseline="0" dirty="0" err="1"/>
              <a:t>Crit</a:t>
            </a:r>
            <a:r>
              <a:rPr lang="en-US" b="0" baseline="0" dirty="0"/>
              <a:t> Rev Food </a:t>
            </a:r>
            <a:r>
              <a:rPr lang="en-US" b="0" baseline="0" dirty="0" err="1"/>
              <a:t>Sci</a:t>
            </a:r>
            <a:r>
              <a:rPr lang="en-US" b="0" baseline="0" dirty="0"/>
              <a:t> </a:t>
            </a:r>
            <a:r>
              <a:rPr lang="en-US" b="0" baseline="0" dirty="0" err="1"/>
              <a:t>Nutr</a:t>
            </a:r>
            <a:r>
              <a:rPr lang="en-US" b="0" baseline="0" dirty="0"/>
              <a:t> 2106 Feb 6. Vegetarian, vegan diets and multiple health outcomes: a systematic review with meta-analysis of observational studies; Complement </a:t>
            </a:r>
            <a:r>
              <a:rPr lang="en-US" b="0" baseline="0" dirty="0" err="1"/>
              <a:t>Ther</a:t>
            </a:r>
            <a:r>
              <a:rPr lang="en-US" b="0" baseline="0" dirty="0"/>
              <a:t> Med 2015;23(1):32-7.)</a:t>
            </a:r>
            <a:endParaRPr lang="en-US" b="1"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D66801-E844-4183-AD65-B34F626D2EAE}" type="slidenum">
              <a:rPr lang="en-US" smtClean="0">
                <a:solidFill>
                  <a:prstClr val="black"/>
                </a:solidFill>
              </a:rPr>
              <a:pPr eaLnBrk="1" hangingPunct="1"/>
              <a:t>16</a:t>
            </a:fld>
            <a:endParaRPr lang="en-US">
              <a:solidFill>
                <a:prstClr val="black"/>
              </a:solidFill>
            </a:endParaRPr>
          </a:p>
        </p:txBody>
      </p:sp>
    </p:spTree>
    <p:extLst>
      <p:ext uri="{BB962C8B-B14F-4D97-AF65-F5344CB8AC3E}">
        <p14:creationId xmlns:p14="http://schemas.microsoft.com/office/powerpoint/2010/main" val="1446405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endParaRPr lang="en-US" dirty="0"/>
          </a:p>
        </p:txBody>
      </p:sp>
      <p:sp>
        <p:nvSpPr>
          <p:cNvPr id="4" name="Slide Number Placeholder 3"/>
          <p:cNvSpPr>
            <a:spLocks noGrp="1"/>
          </p:cNvSpPr>
          <p:nvPr>
            <p:ph type="sldNum" sz="quarter" idx="10"/>
          </p:nvPr>
        </p:nvSpPr>
        <p:spPr/>
        <p:txBody>
          <a:bodyPr/>
          <a:lstStyle/>
          <a:p>
            <a:fld id="{F9014E07-81FB-4F43-9DE7-45B76BE2AB2F}" type="slidenum">
              <a:rPr lang="en-US" smtClean="0"/>
              <a:pPr/>
              <a:t>17</a:t>
            </a:fld>
            <a:endParaRPr lang="en-US"/>
          </a:p>
        </p:txBody>
      </p:sp>
    </p:spTree>
    <p:extLst>
      <p:ext uri="{BB962C8B-B14F-4D97-AF65-F5344CB8AC3E}">
        <p14:creationId xmlns:p14="http://schemas.microsoft.com/office/powerpoint/2010/main" val="699327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A total</a:t>
            </a:r>
            <a:r>
              <a:rPr lang="en-US" baseline="0" dirty="0"/>
              <a:t> or near-total plant-based diet helps your internal gut environment flourish and the external environment where you live thrive!</a:t>
            </a:r>
            <a:endParaRPr lang="en-US" dirty="0"/>
          </a:p>
        </p:txBody>
      </p:sp>
      <p:sp>
        <p:nvSpPr>
          <p:cNvPr id="4" name="Slide Number Placeholder 3"/>
          <p:cNvSpPr>
            <a:spLocks noGrp="1"/>
          </p:cNvSpPr>
          <p:nvPr>
            <p:ph type="sldNum" sz="quarter" idx="10"/>
          </p:nvPr>
        </p:nvSpPr>
        <p:spPr/>
        <p:txBody>
          <a:bodyPr/>
          <a:lstStyle/>
          <a:p>
            <a:fld id="{F9014E07-81FB-4F43-9DE7-45B76BE2AB2F}" type="slidenum">
              <a:rPr lang="en-US" smtClean="0"/>
              <a:pPr/>
              <a:t>18</a:t>
            </a:fld>
            <a:endParaRPr lang="en-US"/>
          </a:p>
        </p:txBody>
      </p:sp>
    </p:spTree>
    <p:extLst>
      <p:ext uri="{BB962C8B-B14F-4D97-AF65-F5344CB8AC3E}">
        <p14:creationId xmlns:p14="http://schemas.microsoft.com/office/powerpoint/2010/main" val="317756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dirty="0"/>
          </a:p>
          <a:p>
            <a:r>
              <a:rPr lang="en-US" dirty="0">
                <a:effectLst/>
              </a:rPr>
              <a:t>A recent </a:t>
            </a:r>
            <a:r>
              <a:rPr lang="en-US" sz="1200" kern="1200" dirty="0">
                <a:solidFill>
                  <a:schemeClr val="tx1"/>
                </a:solidFill>
                <a:effectLst/>
                <a:latin typeface="+mn-lt"/>
                <a:ea typeface="+mn-ea"/>
                <a:cs typeface="+mn-cs"/>
              </a:rPr>
              <a:t>study</a:t>
            </a:r>
            <a:r>
              <a:rPr lang="en-US" sz="1200" kern="1200" baseline="0" dirty="0">
                <a:solidFill>
                  <a:schemeClr val="tx1"/>
                </a:solidFill>
                <a:effectLst/>
                <a:latin typeface="+mn-lt"/>
                <a:ea typeface="+mn-ea"/>
                <a:cs typeface="+mn-cs"/>
              </a:rPr>
              <a:t> </a:t>
            </a:r>
            <a:r>
              <a:rPr lang="en-US" dirty="0">
                <a:effectLst/>
              </a:rPr>
              <a:t>from</a:t>
            </a:r>
            <a:r>
              <a:rPr lang="en-US" baseline="0" dirty="0">
                <a:effectLst/>
              </a:rPr>
              <a:t> </a:t>
            </a:r>
            <a:r>
              <a:rPr lang="en-US" dirty="0">
                <a:effectLst/>
              </a:rPr>
              <a:t>Loma Linda University funded by the National Cancer Institute reported that vegans have lower rates of cancer than both meat-eaters and vegetarians. Vegan women, for example, had 34 percent lower rates of female-specific cancers such as breast, cervical, and ovarian cancer. </a:t>
            </a:r>
          </a:p>
          <a:p>
            <a:endParaRPr lang="en-US" dirty="0">
              <a:effectLst/>
            </a:endParaRPr>
          </a:p>
          <a:p>
            <a:r>
              <a:rPr lang="en-US" dirty="0">
                <a:effectLst/>
              </a:rPr>
              <a:t>(Source: </a:t>
            </a:r>
            <a:r>
              <a:rPr lang="en-US" dirty="0"/>
              <a:t>Cancer </a:t>
            </a:r>
            <a:r>
              <a:rPr lang="en-US" dirty="0" err="1"/>
              <a:t>Epidemiol</a:t>
            </a:r>
            <a:r>
              <a:rPr lang="en-US" dirty="0"/>
              <a:t> Biomarkers Prev. 2013 Feb;22(2):286-94. </a:t>
            </a:r>
            <a:r>
              <a:rPr lang="en-US" b="0" dirty="0"/>
              <a:t>Vegetarian diets and the incidence of cancer in a low-risk population.)</a:t>
            </a:r>
            <a:endParaRPr lang="en-US" baseline="0" dirty="0"/>
          </a:p>
          <a:p>
            <a:endParaRPr lang="en-US"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a:t>
            </a:r>
            <a:endParaRPr lang="en-US" b="1"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19</a:t>
            </a:fld>
            <a:endParaRPr lang="en-US"/>
          </a:p>
        </p:txBody>
      </p:sp>
    </p:spTree>
    <p:extLst>
      <p:ext uri="{BB962C8B-B14F-4D97-AF65-F5344CB8AC3E}">
        <p14:creationId xmlns:p14="http://schemas.microsoft.com/office/powerpoint/2010/main" val="180312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4848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God</a:t>
            </a:r>
            <a:r>
              <a:rPr lang="en-US" baseline="0" dirty="0"/>
              <a:t> created a vast array of colorful, flavorful grains, beans, vegetables, fruits, nuts, and seeds for you to savor and enjoy!</a:t>
            </a:r>
          </a:p>
          <a:p>
            <a:endParaRPr lang="en-US" baseline="0" dirty="0"/>
          </a:p>
          <a:p>
            <a:r>
              <a:rPr lang="en-US" baseline="0" dirty="0"/>
              <a:t>These foods are powerful, protective, and potent in reducing and fighting disease, both physical and mental.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20</a:t>
            </a:fld>
            <a:endParaRPr lang="en-US"/>
          </a:p>
        </p:txBody>
      </p:sp>
    </p:spTree>
    <p:extLst>
      <p:ext uri="{BB962C8B-B14F-4D97-AF65-F5344CB8AC3E}">
        <p14:creationId xmlns:p14="http://schemas.microsoft.com/office/powerpoint/2010/main" val="792901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Ready to</a:t>
            </a:r>
            <a:r>
              <a:rPr lang="en-US" baseline="0" dirty="0"/>
              <a:t> “ramp up” your meal plan with more healthy choices?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get started!</a:t>
            </a: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21</a:t>
            </a:fld>
            <a:endParaRPr lang="en-US"/>
          </a:p>
        </p:txBody>
      </p:sp>
    </p:spTree>
    <p:extLst>
      <p:ext uri="{BB962C8B-B14F-4D97-AF65-F5344CB8AC3E}">
        <p14:creationId xmlns:p14="http://schemas.microsoft.com/office/powerpoint/2010/main" val="2836503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What do you already love from the produce</a:t>
            </a:r>
            <a:r>
              <a:rPr lang="en-US" baseline="0" dirty="0"/>
              <a:t> department?  (Wait for response)</a:t>
            </a:r>
          </a:p>
          <a:p>
            <a:endParaRPr lang="en-US" baseline="0" dirty="0"/>
          </a:p>
          <a:p>
            <a:r>
              <a:rPr lang="en-US" baseline="0" dirty="0"/>
              <a:t>One study showed that just </a:t>
            </a:r>
            <a:r>
              <a:rPr lang="en-US" b="1" baseline="0" dirty="0"/>
              <a:t>adding</a:t>
            </a:r>
            <a:r>
              <a:rPr lang="en-US" baseline="0" dirty="0"/>
              <a:t> apples or pears to the diet improved weight loss in women.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 you have a garden? Have you thought about planting a few herbs or vegetables?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A big secret to healthier weight and better habits is to crowd out, not just cut out unhealthy foods!</a:t>
            </a:r>
          </a:p>
          <a:p>
            <a:endParaRPr lang="en-US" baseline="0" dirty="0"/>
          </a:p>
          <a:p>
            <a:r>
              <a:rPr lang="en-US" dirty="0"/>
              <a:t>(Source:</a:t>
            </a:r>
            <a:r>
              <a:rPr lang="en-US" baseline="0" dirty="0"/>
              <a:t> </a:t>
            </a:r>
            <a:r>
              <a:rPr lang="en-US" dirty="0"/>
              <a:t>Nutrition 19: 253-256, 2003)</a:t>
            </a:r>
          </a:p>
        </p:txBody>
      </p:sp>
      <p:sp>
        <p:nvSpPr>
          <p:cNvPr id="4" name="Slide Number Placeholder 3"/>
          <p:cNvSpPr>
            <a:spLocks noGrp="1"/>
          </p:cNvSpPr>
          <p:nvPr>
            <p:ph type="sldNum" sz="quarter" idx="10"/>
          </p:nvPr>
        </p:nvSpPr>
        <p:spPr/>
        <p:txBody>
          <a:bodyPr/>
          <a:lstStyle/>
          <a:p>
            <a:fld id="{9C9C189E-6A03-4C91-816C-D9ABD6ABCCE4}" type="slidenum">
              <a:rPr lang="en-US" smtClean="0"/>
              <a:pPr/>
              <a:t>22</a:t>
            </a:fld>
            <a:endParaRPr lang="en-US"/>
          </a:p>
        </p:txBody>
      </p:sp>
    </p:spTree>
    <p:extLst>
      <p:ext uri="{BB962C8B-B14F-4D97-AF65-F5344CB8AC3E}">
        <p14:creationId xmlns:p14="http://schemas.microsoft.com/office/powerpoint/2010/main" val="4195753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Enjoy fresh fruits choices at breakfast and as a replacement for rich desserts.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Choose vegetable soups, beans, and vegetarian entrees instead of pizza, burgers, and steak.</a:t>
            </a: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23</a:t>
            </a:fld>
            <a:endParaRPr lang="en-US"/>
          </a:p>
        </p:txBody>
      </p:sp>
    </p:spTree>
    <p:extLst>
      <p:ext uri="{BB962C8B-B14F-4D97-AF65-F5344CB8AC3E}">
        <p14:creationId xmlns:p14="http://schemas.microsoft.com/office/powerpoint/2010/main" val="738390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for cereals that have at least 3 grams of fiber or more per serving.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the greatest advantage, choose whole grains.</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24</a:t>
            </a:fld>
            <a:endParaRPr lang="en-US"/>
          </a:p>
        </p:txBody>
      </p:sp>
    </p:spTree>
    <p:extLst>
      <p:ext uri="{BB962C8B-B14F-4D97-AF65-F5344CB8AC3E}">
        <p14:creationId xmlns:p14="http://schemas.microsoft.com/office/powerpoint/2010/main" val="822976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 garbanzo or other beans to soups, salads, and pasta dishes.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Try hummus as a spread instead of butter.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Beans help reduce</a:t>
            </a:r>
            <a:r>
              <a:rPr lang="en-US" sz="1200" kern="1200" baseline="0" dirty="0">
                <a:solidFill>
                  <a:schemeClr val="tx1"/>
                </a:solidFill>
                <a:effectLst/>
                <a:latin typeface="+mn-lt"/>
                <a:ea typeface="+mn-ea"/>
                <a:cs typeface="+mn-cs"/>
              </a:rPr>
              <a:t> weight, fill you up and keep you fuller longer, </a:t>
            </a:r>
            <a:r>
              <a:rPr lang="en-US" sz="1200" kern="1200" dirty="0">
                <a:solidFill>
                  <a:schemeClr val="tx1"/>
                </a:solidFill>
                <a:effectLst/>
                <a:latin typeface="+mn-lt"/>
                <a:ea typeface="+mn-ea"/>
                <a:cs typeface="+mn-cs"/>
              </a:rPr>
              <a:t>balance blood sugar, and</a:t>
            </a:r>
            <a:r>
              <a:rPr lang="en-US" sz="1200" kern="1200" baseline="0" dirty="0">
                <a:solidFill>
                  <a:schemeClr val="tx1"/>
                </a:solidFill>
                <a:effectLst/>
                <a:latin typeface="+mn-lt"/>
                <a:ea typeface="+mn-ea"/>
                <a:cs typeface="+mn-cs"/>
              </a:rPr>
              <a:t> lower cholesterol, triglycerides and blood pressure.</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25</a:t>
            </a:fld>
            <a:endParaRPr lang="en-US"/>
          </a:p>
        </p:txBody>
      </p:sp>
    </p:spTree>
    <p:extLst>
      <p:ext uri="{BB962C8B-B14F-4D97-AF65-F5344CB8AC3E}">
        <p14:creationId xmlns:p14="http://schemas.microsoft.com/office/powerpoint/2010/main" val="389914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Raw</a:t>
            </a:r>
            <a:r>
              <a:rPr lang="en-US" baseline="0" dirty="0"/>
              <a:t> or dry roasted nuts are the best choice.  </a:t>
            </a:r>
          </a:p>
          <a:p>
            <a:endParaRPr lang="en-US" baseline="0" dirty="0"/>
          </a:p>
          <a:p>
            <a:r>
              <a:rPr lang="en-US" baseline="0" dirty="0"/>
              <a:t>They lower inflammation, control appetite, and improve brain health!</a:t>
            </a:r>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26</a:t>
            </a:fld>
            <a:endParaRPr lang="en-US"/>
          </a:p>
        </p:txBody>
      </p:sp>
    </p:spTree>
    <p:extLst>
      <p:ext uri="{BB962C8B-B14F-4D97-AF65-F5344CB8AC3E}">
        <p14:creationId xmlns:p14="http://schemas.microsoft.com/office/powerpoint/2010/main" val="3726234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The</a:t>
            </a:r>
            <a:r>
              <a:rPr lang="en-US" baseline="0" dirty="0"/>
              <a:t> brain-healthy</a:t>
            </a:r>
            <a:r>
              <a:rPr lang="en-US" dirty="0"/>
              <a:t> mono-and poly-unsaturated fats include flax,</a:t>
            </a:r>
            <a:r>
              <a:rPr lang="en-US" baseline="0" dirty="0"/>
              <a:t> chia, sunflower, sesame, and other seeds.  </a:t>
            </a:r>
          </a:p>
          <a:p>
            <a:endParaRPr lang="en-US" baseline="0" dirty="0"/>
          </a:p>
          <a:p>
            <a:r>
              <a:rPr lang="en-US" baseline="0" dirty="0"/>
              <a:t>Including these types of fats in the diet helps to dial down pain due to inflammation and even lower stress!</a:t>
            </a:r>
          </a:p>
          <a:p>
            <a:endParaRPr lang="en-US" baseline="0" dirty="0"/>
          </a:p>
          <a:p>
            <a:r>
              <a:rPr lang="en-US" baseline="0" dirty="0"/>
              <a:t>What are some creative ways to include more of these foods at mealtime?  </a:t>
            </a:r>
          </a:p>
          <a:p>
            <a:endParaRPr lang="en-US" baseline="0" dirty="0"/>
          </a:p>
          <a:p>
            <a:r>
              <a:rPr lang="en-US" baseline="0" dirty="0"/>
              <a:t>Breakfast?  (Wait for response)</a:t>
            </a:r>
          </a:p>
          <a:p>
            <a:endParaRPr lang="en-US" baseline="0" dirty="0"/>
          </a:p>
          <a:p>
            <a:r>
              <a:rPr lang="en-US" baseline="0" dirty="0"/>
              <a:t>Main meal?  (Wait for response)</a:t>
            </a:r>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27</a:t>
            </a:fld>
            <a:endParaRPr lang="en-US"/>
          </a:p>
        </p:txBody>
      </p:sp>
    </p:spTree>
    <p:extLst>
      <p:ext uri="{BB962C8B-B14F-4D97-AF65-F5344CB8AC3E}">
        <p14:creationId xmlns:p14="http://schemas.microsoft.com/office/powerpoint/2010/main" val="1902128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Options include tasty tofu and soy burgers; garden or black bean burgers; patties, burger crumbles, and sausage.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found something you especially enjoy?</a:t>
            </a:r>
            <a:r>
              <a:rPr lang="en-US" sz="1200" kern="1200" baseline="0" dirty="0">
                <a:solidFill>
                  <a:schemeClr val="tx1"/>
                </a:solidFill>
                <a:effectLst/>
                <a:latin typeface="+mn-lt"/>
                <a:ea typeface="+mn-ea"/>
                <a:cs typeface="+mn-cs"/>
              </a:rPr>
              <a:t>  (Wait for response)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(Note, These options will vary in sodium content, so read labels)</a:t>
            </a:r>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28</a:t>
            </a:fld>
            <a:endParaRPr lang="en-US"/>
          </a:p>
        </p:txBody>
      </p:sp>
    </p:spTree>
    <p:extLst>
      <p:ext uri="{BB962C8B-B14F-4D97-AF65-F5344CB8AC3E}">
        <p14:creationId xmlns:p14="http://schemas.microsoft.com/office/powerpoint/2010/main" val="2724166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29</a:t>
            </a:fld>
            <a:endParaRPr lang="en-US"/>
          </a:p>
        </p:txBody>
      </p:sp>
    </p:spTree>
    <p:extLst>
      <p:ext uri="{BB962C8B-B14F-4D97-AF65-F5344CB8AC3E}">
        <p14:creationId xmlns:p14="http://schemas.microsoft.com/office/powerpoint/2010/main" val="23805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endParaRPr lang="en-US" b="1" dirty="0"/>
          </a:p>
          <a:p>
            <a:endParaRPr lang="en-US" dirty="0"/>
          </a:p>
          <a:p>
            <a:r>
              <a:rPr lang="en-US" b="0" dirty="0"/>
              <a:t>What</a:t>
            </a:r>
            <a:r>
              <a:rPr lang="en-US" b="0" baseline="0" dirty="0"/>
              <a:t> is…</a:t>
            </a:r>
            <a:r>
              <a:rPr lang="en-US" b="1" dirty="0"/>
              <a:t>Read slide.</a:t>
            </a:r>
          </a:p>
          <a:p>
            <a:endParaRPr lang="en-US" b="0" baseline="0" dirty="0"/>
          </a:p>
          <a:p>
            <a:r>
              <a:rPr lang="en-US" b="0" baseline="0" dirty="0"/>
              <a:t>What are some of the reasons people are choosing a plant based diet?</a:t>
            </a:r>
          </a:p>
          <a:p>
            <a:endParaRPr lang="en-US" b="0" baseline="0" dirty="0"/>
          </a:p>
          <a:p>
            <a:r>
              <a:rPr lang="en-US" b="0" baseline="0" dirty="0"/>
              <a:t>Some reasons include: health; religious convictions; concerns about animal welfare or the overuse of antibiotics and hormones in livestock; or to conserve environmental resources. </a:t>
            </a:r>
          </a:p>
          <a:p>
            <a:endParaRPr lang="en-US" b="0" baseline="0" dirty="0"/>
          </a:p>
          <a:p>
            <a:r>
              <a:rPr lang="en-US" b="0" baseline="0" dirty="0"/>
              <a:t>In </a:t>
            </a:r>
            <a:r>
              <a:rPr lang="en-US" dirty="0"/>
              <a:t>this session we are going to discover just how powerful a plant based diet can be</a:t>
            </a:r>
            <a:r>
              <a:rPr lang="en-US" baseline="0" dirty="0"/>
              <a:t> and simple steps that you can consider as you move toward a healthier food choices.</a:t>
            </a:r>
          </a:p>
          <a:p>
            <a:pPr marL="0" indent="0">
              <a:buFont typeface="Arial" panose="020B0604020202020204" pitchFamily="34" charset="0"/>
              <a:buNone/>
            </a:pPr>
            <a:endParaRPr lang="en-US" b="1" dirty="0">
              <a:effectLst/>
            </a:endParaRPr>
          </a:p>
          <a:p>
            <a:endParaRPr lang="en-US" baseline="0" dirty="0"/>
          </a:p>
          <a:p>
            <a:endParaRPr lang="en-US" baseline="0" dirty="0"/>
          </a:p>
          <a:p>
            <a:endParaRPr lang="en-US" b="1"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3</a:t>
            </a:fld>
            <a:endParaRPr lang="en-US"/>
          </a:p>
        </p:txBody>
      </p:sp>
    </p:spTree>
    <p:extLst>
      <p:ext uri="{BB962C8B-B14F-4D97-AF65-F5344CB8AC3E}">
        <p14:creationId xmlns:p14="http://schemas.microsoft.com/office/powerpoint/2010/main" val="837857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healthful diet is about abundance, not deprivation. </a:t>
            </a:r>
            <a:r>
              <a:rPr lang="en-US" sz="1200" kern="1200" dirty="0">
                <a:solidFill>
                  <a:schemeClr val="tx1"/>
                </a:solidFill>
                <a:effectLst/>
                <a:latin typeface="+mn-lt"/>
                <a:ea typeface="+mn-ea"/>
                <a:cs typeface="+mn-cs"/>
              </a:rPr>
              <a:t>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Get essential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Vitamin B12 for your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brain,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nerve health, and immune system. B12 may</a:t>
            </a:r>
            <a:r>
              <a:rPr lang="en-US" sz="1200" kern="1200" baseline="0" dirty="0">
                <a:solidFill>
                  <a:schemeClr val="tx1"/>
                </a:solidFill>
                <a:effectLst/>
                <a:latin typeface="+mn-lt"/>
                <a:ea typeface="+mn-ea"/>
                <a:cs typeface="+mn-cs"/>
              </a:rPr>
              <a:t> be found in </a:t>
            </a:r>
            <a:r>
              <a:rPr lang="en-US" sz="1200" kern="1200" dirty="0">
                <a:solidFill>
                  <a:schemeClr val="tx1"/>
                </a:solidFill>
                <a:effectLst/>
                <a:latin typeface="+mn-lt"/>
                <a:ea typeface="+mn-ea"/>
                <a:cs typeface="+mn-cs"/>
              </a:rPr>
              <a:t>fortified cereals and vegetarian foods or a daily supplement.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Vitamin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 is also essential. Get your levels checked and supplement as needed.</a:t>
            </a: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30</a:t>
            </a:fld>
            <a:endParaRPr lang="en-US"/>
          </a:p>
        </p:txBody>
      </p:sp>
    </p:spTree>
    <p:extLst>
      <p:ext uri="{BB962C8B-B14F-4D97-AF65-F5344CB8AC3E}">
        <p14:creationId xmlns:p14="http://schemas.microsoft.com/office/powerpoint/2010/main" val="3783218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King David </a:t>
            </a:r>
            <a:r>
              <a:rPr lang="en-US" b="0" baseline="0" dirty="0"/>
              <a:t>described human beings as a wonder of God’s creation. </a:t>
            </a:r>
            <a:endParaRPr lang="en-US" b="0" dirty="0"/>
          </a:p>
          <a:p>
            <a:endParaRPr lang="en-US" dirty="0"/>
          </a:p>
          <a:p>
            <a:r>
              <a:rPr lang="en-US" dirty="0"/>
              <a:t>You are made in the image of God</a:t>
            </a:r>
            <a:r>
              <a:rPr lang="en-US" baseline="0" dirty="0"/>
              <a:t> and He has a good plan for you, a future, and a hope</a:t>
            </a:r>
            <a:r>
              <a:rPr lang="en-US" dirty="0"/>
              <a:t>. Jeremiah</a:t>
            </a:r>
            <a:r>
              <a:rPr lang="en-US" baseline="0" dirty="0"/>
              <a:t> 29:11</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31</a:t>
            </a:fld>
            <a:endParaRPr lang="en-US"/>
          </a:p>
        </p:txBody>
      </p:sp>
    </p:spTree>
    <p:extLst>
      <p:ext uri="{BB962C8B-B14F-4D97-AF65-F5344CB8AC3E}">
        <p14:creationId xmlns:p14="http://schemas.microsoft.com/office/powerpoint/2010/main" val="1484675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You have a choice as to how you take care of the beautiful body that you have been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Science has discovered that choices make a difference.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have been given evidence on how to live life abundantly.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Taking care of the gift of life is showing honor and respect to your Creator.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32</a:t>
            </a:fld>
            <a:endParaRPr lang="en-US"/>
          </a:p>
        </p:txBody>
      </p:sp>
    </p:spTree>
    <p:extLst>
      <p:ext uri="{BB962C8B-B14F-4D97-AF65-F5344CB8AC3E}">
        <p14:creationId xmlns:p14="http://schemas.microsoft.com/office/powerpoint/2010/main" val="2183841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How sacred is your body?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Our bodies were created to be a sacred place….temple or dwelling place for God’s spirit.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are accountable to Him for the way in which we care for our 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33</a:t>
            </a:fld>
            <a:endParaRPr lang="en-US"/>
          </a:p>
        </p:txBody>
      </p:sp>
    </p:spTree>
    <p:extLst>
      <p:ext uri="{BB962C8B-B14F-4D97-AF65-F5344CB8AC3E}">
        <p14:creationId xmlns:p14="http://schemas.microsoft.com/office/powerpoint/2010/main" val="261237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a:t>
            </a:r>
            <a:r>
              <a:rPr lang="en-US" sz="1200" kern="1200" baseline="0" dirty="0">
                <a:solidFill>
                  <a:schemeClr val="tx1"/>
                </a:solidFill>
                <a:effectLst/>
                <a:latin typeface="+mn-lt"/>
                <a:ea typeface="+mn-ea"/>
                <a:cs typeface="+mn-cs"/>
              </a:rPr>
              <a:t> making healthy lifestyle choices you will have a healthier </a:t>
            </a:r>
            <a:r>
              <a:rPr lang="en-US" sz="1200" kern="1200" dirty="0">
                <a:solidFill>
                  <a:schemeClr val="tx1"/>
                </a:solidFill>
                <a:effectLst/>
                <a:latin typeface="+mn-lt"/>
                <a:ea typeface="+mn-ea"/>
                <a:cs typeface="+mn-cs"/>
              </a:rPr>
              <a:t>body and brain.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will help you</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 able to better hear God’s voice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wants you to be able to hear His voice. He wants to lead you in every area of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Is this your desire…to make healthier choices for a healthier body and brain?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Raise</a:t>
            </a:r>
            <a:r>
              <a:rPr lang="en-US" sz="1200" baseline="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 your hand as you say, “Yes. God please give me the power to make healthier choices so that your spirit will dwell in me!” (Raise your hand and wait for audience response.)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34</a:t>
            </a:fld>
            <a:endParaRPr lang="en-US"/>
          </a:p>
        </p:txBody>
      </p:sp>
    </p:spTree>
    <p:extLst>
      <p:ext uri="{BB962C8B-B14F-4D97-AF65-F5344CB8AC3E}">
        <p14:creationId xmlns:p14="http://schemas.microsoft.com/office/powerpoint/2010/main" val="127967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indent="-171450">
              <a:buFont typeface="Arial" panose="020B0604020202020204" pitchFamily="34" charset="0"/>
              <a:buChar char="•"/>
            </a:pPr>
            <a:r>
              <a:rPr lang="en-US" dirty="0">
                <a:effectLst/>
              </a:rPr>
              <a:t>As of 2012, about half of all adults—117 million people—had one or more chronic health conditions. One of four adults had two or more chronic health conditions.</a:t>
            </a:r>
          </a:p>
          <a:p>
            <a:pPr marL="171450" indent="-171450">
              <a:buFont typeface="Arial" panose="020B0604020202020204" pitchFamily="34" charset="0"/>
              <a:buChar char="•"/>
            </a:pPr>
            <a:r>
              <a:rPr lang="en-US" dirty="0">
                <a:effectLst/>
              </a:rPr>
              <a:t>Seven of the top 10 causes of death in 2010 were chronic diseases. Two of these chronic diseases—heart disease and cancer—together accounted for nearly half of all deaths.</a:t>
            </a:r>
          </a:p>
          <a:p>
            <a:pPr marL="171450" indent="-171450">
              <a:buFont typeface="Arial" panose="020B0604020202020204" pitchFamily="34" charset="0"/>
              <a:buChar char="•"/>
            </a:pPr>
            <a:r>
              <a:rPr lang="en-US" dirty="0">
                <a:effectLst/>
              </a:rPr>
              <a:t>Two-thirds</a:t>
            </a:r>
            <a:r>
              <a:rPr lang="en-US" baseline="0" dirty="0">
                <a:effectLst/>
              </a:rPr>
              <a:t> of American adults are overweight or obese.</a:t>
            </a:r>
          </a:p>
          <a:p>
            <a:pPr marL="171450" indent="-171450">
              <a:buFont typeface="Arial" panose="020B0604020202020204" pitchFamily="34" charset="0"/>
              <a:buChar char="•"/>
            </a:pPr>
            <a:r>
              <a:rPr lang="en-US" dirty="0">
                <a:effectLst/>
              </a:rPr>
              <a:t>Arthritis is the most common cause of disability, affecting 53 million adults. </a:t>
            </a:r>
            <a:endParaRPr lang="en-US" baseline="30000" dirty="0">
              <a:effectLst/>
            </a:endParaRPr>
          </a:p>
          <a:p>
            <a:pPr marL="171450" indent="-171450">
              <a:buFont typeface="Arial" panose="020B0604020202020204" pitchFamily="34" charset="0"/>
              <a:buChar char="•"/>
            </a:pPr>
            <a:r>
              <a:rPr lang="en-US" dirty="0">
                <a:effectLst/>
              </a:rPr>
              <a:t>Diabetes is the leading cause of kidney failure, lower-limb amputations other than those caused by injury, and new cases of blindness among adults.</a:t>
            </a:r>
          </a:p>
          <a:p>
            <a:pPr marL="0" indent="0">
              <a:buFont typeface="Arial" panose="020B0604020202020204" pitchFamily="34" charset="0"/>
              <a:buNone/>
            </a:pPr>
            <a:endParaRPr lang="en-US" dirty="0">
              <a:effectLst/>
            </a:endParaRPr>
          </a:p>
          <a:p>
            <a:pPr marL="0" indent="0">
              <a:buFont typeface="Arial" panose="020B0604020202020204" pitchFamily="34" charset="0"/>
              <a:buNone/>
            </a:pPr>
            <a:r>
              <a:rPr lang="en-US" dirty="0">
                <a:effectLst/>
              </a:rPr>
              <a:t>What</a:t>
            </a:r>
            <a:r>
              <a:rPr lang="en-US" baseline="0" dirty="0">
                <a:effectLst/>
              </a:rPr>
              <a:t> are some of the causes of this steady increase in chronic disease?  (Wait for answer)</a:t>
            </a:r>
          </a:p>
          <a:p>
            <a:pPr marL="0" indent="0">
              <a:buFont typeface="Arial" panose="020B0604020202020204" pitchFamily="34" charset="0"/>
              <a:buNone/>
            </a:pPr>
            <a:endParaRPr lang="en-US" baseline="0" dirty="0">
              <a:effectLst/>
            </a:endParaRPr>
          </a:p>
          <a:p>
            <a:pPr marL="0" indent="0">
              <a:buFont typeface="Arial" panose="020B0604020202020204" pitchFamily="34" charset="0"/>
              <a:buNone/>
            </a:pPr>
            <a:r>
              <a:rPr lang="en-US" baseline="0" dirty="0">
                <a:effectLst/>
              </a:rPr>
              <a:t>(</a:t>
            </a:r>
            <a:r>
              <a:rPr lang="en-US" baseline="0" dirty="0" err="1">
                <a:effectLst/>
              </a:rPr>
              <a:t>ie</a:t>
            </a:r>
            <a:r>
              <a:rPr lang="en-US" baseline="0" dirty="0">
                <a:effectLst/>
              </a:rPr>
              <a:t>. Food choices, smoking, alcohol, inactivity, stress, isolation, lack of sleep)</a:t>
            </a:r>
            <a:endParaRPr lang="en-US" dirty="0">
              <a:effectLst/>
            </a:endParaRPr>
          </a:p>
          <a:p>
            <a:pPr marL="171450" indent="-171450">
              <a:buFont typeface="Arial" panose="020B0604020202020204" pitchFamily="34" charset="0"/>
              <a:buChar char="•"/>
            </a:pPr>
            <a:endParaRPr lang="en-US" dirty="0">
              <a:effectLst/>
            </a:endParaRPr>
          </a:p>
          <a:p>
            <a:pPr marL="0" indent="0">
              <a:buFont typeface="Arial" panose="020B0604020202020204" pitchFamily="34" charset="0"/>
              <a:buNone/>
            </a:pPr>
            <a:r>
              <a:rPr lang="en-US" dirty="0">
                <a:effectLst/>
              </a:rPr>
              <a:t>(Source:</a:t>
            </a:r>
            <a:r>
              <a:rPr lang="en-US" baseline="0" dirty="0">
                <a:effectLst/>
              </a:rPr>
              <a:t>  </a:t>
            </a:r>
            <a:r>
              <a:rPr lang="en-US" dirty="0">
                <a:effectLst/>
              </a:rPr>
              <a:t>http://www.cdc.gov/chronicdisease/overview/)</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4</a:t>
            </a:fld>
            <a:endParaRPr lang="en-US"/>
          </a:p>
        </p:txBody>
      </p:sp>
    </p:spTree>
    <p:extLst>
      <p:ext uri="{BB962C8B-B14F-4D97-AF65-F5344CB8AC3E}">
        <p14:creationId xmlns:p14="http://schemas.microsoft.com/office/powerpoint/2010/main" val="155981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that in mind, let’s turn our attention to the big picture. </a:t>
            </a:r>
            <a:r>
              <a:rPr lang="en-US" b="1" dirty="0"/>
              <a:t>Read slide.</a:t>
            </a:r>
          </a:p>
          <a:p>
            <a:endParaRPr lang="en-US" dirty="0"/>
          </a:p>
          <a:p>
            <a:endParaRPr lang="en-US" baseline="0"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5</a:t>
            </a:fld>
            <a:endParaRPr lang="en-US"/>
          </a:p>
        </p:txBody>
      </p:sp>
    </p:spTree>
    <p:extLst>
      <p:ext uri="{BB962C8B-B14F-4D97-AF65-F5344CB8AC3E}">
        <p14:creationId xmlns:p14="http://schemas.microsoft.com/office/powerpoint/2010/main" val="280054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high </a:t>
            </a:r>
            <a:r>
              <a:rPr lang="en-US" sz="1200" kern="1200" dirty="0">
                <a:solidFill>
                  <a:schemeClr val="tx1"/>
                </a:solidFill>
                <a:effectLst/>
                <a:latin typeface="+mn-lt"/>
                <a:ea typeface="+mn-ea"/>
                <a:cs typeface="+mn-cs"/>
              </a:rPr>
              <a:t>refined sugars (desserts; sweet drinks; added sugar);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high </a:t>
            </a:r>
            <a:r>
              <a:rPr lang="en-US" sz="1200" kern="1200" dirty="0">
                <a:solidFill>
                  <a:schemeClr val="tx1"/>
                </a:solidFill>
                <a:effectLst/>
                <a:latin typeface="+mn-lt"/>
                <a:ea typeface="+mn-ea"/>
                <a:cs typeface="+mn-cs"/>
              </a:rPr>
              <a:t>unhealthy saturated fat (red meat, eggs,</a:t>
            </a:r>
            <a:r>
              <a:rPr lang="en-US" sz="1200" kern="1200" baseline="0" dirty="0">
                <a:solidFill>
                  <a:schemeClr val="tx1"/>
                </a:solidFill>
                <a:effectLst/>
                <a:latin typeface="+mn-lt"/>
                <a:ea typeface="+mn-ea"/>
                <a:cs typeface="+mn-cs"/>
              </a:rPr>
              <a:t> butter, hard cheese); </a:t>
            </a:r>
            <a:r>
              <a:rPr lang="en-US" sz="1200" b="1" kern="1200" dirty="0">
                <a:solidFill>
                  <a:schemeClr val="tx1"/>
                </a:solidFill>
                <a:effectLst/>
                <a:latin typeface="+mn-lt"/>
                <a:ea typeface="+mn-ea"/>
                <a:cs typeface="+mn-cs"/>
              </a:rPr>
              <a:t>but low </a:t>
            </a:r>
            <a:r>
              <a:rPr lang="en-US" sz="1200" kern="1200" dirty="0">
                <a:solidFill>
                  <a:schemeClr val="tx1"/>
                </a:solidFill>
                <a:effectLst/>
                <a:latin typeface="+mn-lt"/>
                <a:ea typeface="+mn-ea"/>
                <a:cs typeface="+mn-cs"/>
              </a:rPr>
              <a:t>healthy omega 3 and monounsaturated fats</a:t>
            </a:r>
            <a:r>
              <a:rPr lang="en-US" sz="1200" kern="1200" baseline="0" dirty="0">
                <a:solidFill>
                  <a:schemeClr val="tx1"/>
                </a:solidFill>
                <a:effectLst/>
                <a:latin typeface="+mn-lt"/>
                <a:ea typeface="+mn-ea"/>
                <a:cs typeface="+mn-cs"/>
              </a:rPr>
              <a:t> (olives, olive oil, nuts, avocado, flax, soy)</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high</a:t>
            </a:r>
            <a:r>
              <a:rPr lang="en-US" sz="1200" kern="1200" dirty="0">
                <a:solidFill>
                  <a:schemeClr val="tx1"/>
                </a:solidFill>
                <a:effectLst/>
                <a:latin typeface="+mn-lt"/>
                <a:ea typeface="+mn-ea"/>
                <a:cs typeface="+mn-cs"/>
              </a:rPr>
              <a:t> total fat and calories; (about 550</a:t>
            </a:r>
            <a:r>
              <a:rPr lang="en-US" sz="1200" kern="1200" baseline="0" dirty="0">
                <a:solidFill>
                  <a:schemeClr val="tx1"/>
                </a:solidFill>
                <a:effectLst/>
                <a:latin typeface="+mn-lt"/>
                <a:ea typeface="+mn-ea"/>
                <a:cs typeface="+mn-cs"/>
              </a:rPr>
              <a:t> calories a day more than our grandparents)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high</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intake of</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animal products;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high</a:t>
            </a:r>
            <a:r>
              <a:rPr lang="en-US" sz="1200" kern="1200" dirty="0">
                <a:solidFill>
                  <a:schemeClr val="tx1"/>
                </a:solidFill>
                <a:effectLst/>
                <a:latin typeface="+mn-lt"/>
                <a:ea typeface="+mn-ea"/>
                <a:cs typeface="+mn-cs"/>
              </a:rPr>
              <a:t> sodium (processed</a:t>
            </a:r>
            <a:r>
              <a:rPr lang="en-US" sz="1200" kern="1200" baseline="0" dirty="0">
                <a:solidFill>
                  <a:schemeClr val="tx1"/>
                </a:solidFill>
                <a:effectLst/>
                <a:latin typeface="+mn-lt"/>
                <a:ea typeface="+mn-ea"/>
                <a:cs typeface="+mn-cs"/>
              </a:rPr>
              <a:t> foods)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but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low</a:t>
            </a:r>
            <a:r>
              <a:rPr lang="en-US" sz="1200" kern="1200" dirty="0">
                <a:solidFill>
                  <a:schemeClr val="tx1"/>
                </a:solidFill>
                <a:effectLst/>
                <a:latin typeface="+mn-lt"/>
                <a:ea typeface="+mn-ea"/>
                <a:cs typeface="+mn-cs"/>
              </a:rPr>
              <a:t> potassium (vegetables</a:t>
            </a:r>
            <a:r>
              <a:rPr lang="en-US" sz="1200" kern="1200" baseline="0" dirty="0">
                <a:solidFill>
                  <a:schemeClr val="tx1"/>
                </a:solidFill>
                <a:effectLst/>
                <a:latin typeface="+mn-lt"/>
                <a:ea typeface="+mn-ea"/>
                <a:cs typeface="+mn-cs"/>
              </a:rPr>
              <a:t> and fruits)</a:t>
            </a:r>
            <a:r>
              <a:rPr lang="en-US" sz="1200" kern="1200" dirty="0">
                <a:solidFill>
                  <a:schemeClr val="tx1"/>
                </a:solidFill>
                <a:effectLst/>
                <a:latin typeface="+mn-lt"/>
                <a:ea typeface="+mn-ea"/>
                <a:cs typeface="+mn-cs"/>
              </a:rPr>
              <a: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We are getting too much of some foods and too little of others—like (next slide)</a:t>
            </a:r>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sz="1200" b="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6</a:t>
            </a:fld>
            <a:endParaRPr lang="en-US"/>
          </a:p>
        </p:txBody>
      </p:sp>
    </p:spTree>
    <p:extLst>
      <p:ext uri="{BB962C8B-B14F-4D97-AF65-F5344CB8AC3E}">
        <p14:creationId xmlns:p14="http://schemas.microsoft.com/office/powerpoint/2010/main" val="3576824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6)</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low </a:t>
            </a:r>
            <a:r>
              <a:rPr lang="en-US" sz="1200" kern="1200" baseline="0" dirty="0">
                <a:solidFill>
                  <a:schemeClr val="tx1"/>
                </a:solidFill>
                <a:effectLst/>
                <a:latin typeface="+mn-lt"/>
                <a:ea typeface="+mn-ea"/>
                <a:cs typeface="+mn-cs"/>
              </a:rPr>
              <a:t>dietary plant fiber (whole grains; beans; veggies; nuts; fruit);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7)</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low </a:t>
            </a:r>
            <a:r>
              <a:rPr lang="en-US" sz="1200" kern="1200" baseline="0" dirty="0">
                <a:solidFill>
                  <a:schemeClr val="tx1"/>
                </a:solidFill>
                <a:effectLst/>
                <a:latin typeface="+mn-lt"/>
                <a:ea typeface="+mn-ea"/>
                <a:cs typeface="+mn-cs"/>
              </a:rPr>
              <a:t>overall vitamins, minerals, and antioxidants from plant foods.</a:t>
            </a:r>
            <a:endParaRPr lang="en-US" sz="1200" kern="1200" dirty="0">
              <a:solidFill>
                <a:schemeClr val="tx1"/>
              </a:solidFill>
              <a:effectLst/>
              <a:latin typeface="+mn-lt"/>
              <a:ea typeface="+mn-ea"/>
              <a:cs typeface="+mn-cs"/>
            </a:endParaRPr>
          </a:p>
          <a:p>
            <a:endParaRPr lang="en-US" dirty="0"/>
          </a:p>
          <a:p>
            <a:r>
              <a:rPr lang="en-US" dirty="0"/>
              <a:t>Eating</a:t>
            </a:r>
            <a:r>
              <a:rPr lang="en-US" baseline="0" dirty="0"/>
              <a:t> this way can increase risk of many avoidable diseases and suffering, both mental and physical.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9C189E-6A03-4C91-816C-D9ABD6ABCCE4}" type="slidenum">
              <a:rPr lang="en-US" smtClean="0"/>
              <a:pPr/>
              <a:t>7</a:t>
            </a:fld>
            <a:endParaRPr lang="en-US"/>
          </a:p>
        </p:txBody>
      </p:sp>
    </p:spTree>
    <p:extLst>
      <p:ext uri="{BB962C8B-B14F-4D97-AF65-F5344CB8AC3E}">
        <p14:creationId xmlns:p14="http://schemas.microsoft.com/office/powerpoint/2010/main" val="214652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time for a “store detour”!  </a:t>
            </a: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Charting a course toward better health is easier—and tastier—than you may think.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same way that a small shift in course can change your destination, making shifts toward healthier eating can make a big difference in physical and mental health.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9C189E-6A03-4C91-816C-D9ABD6ABCCE4}" type="slidenum">
              <a:rPr lang="en-US" smtClean="0"/>
              <a:pPr/>
              <a:t>8</a:t>
            </a:fld>
            <a:endParaRPr lang="en-US"/>
          </a:p>
        </p:txBody>
      </p:sp>
    </p:spTree>
    <p:extLst>
      <p:ext uri="{BB962C8B-B14F-4D97-AF65-F5344CB8AC3E}">
        <p14:creationId xmlns:p14="http://schemas.microsoft.com/office/powerpoint/2010/main" val="239189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There are a variety</a:t>
            </a:r>
            <a:r>
              <a:rPr lang="en-US" b="0" baseline="0" dirty="0"/>
              <a:t> of plant-based diets. </a:t>
            </a:r>
            <a:r>
              <a:rPr lang="en-US" b="1" dirty="0"/>
              <a:t>Read slide.</a:t>
            </a:r>
          </a:p>
          <a:p>
            <a:endParaRPr lang="en-US" dirty="0"/>
          </a:p>
          <a:p>
            <a:r>
              <a:rPr lang="en-US" baseline="0" dirty="0"/>
              <a:t>The term vegetarian means different things to different people.  </a:t>
            </a:r>
          </a:p>
          <a:p>
            <a:endParaRPr lang="en-US" baseline="0" dirty="0"/>
          </a:p>
          <a:p>
            <a:pPr marL="171450" indent="-171450">
              <a:buFont typeface="Arial" panose="020B0604020202020204" pitchFamily="34" charset="0"/>
              <a:buChar char="•"/>
            </a:pPr>
            <a:r>
              <a:rPr lang="en-US" baseline="0" dirty="0"/>
              <a:t>Vegetarians eat plant foods and do not eat meat.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Lacto-</a:t>
            </a:r>
            <a:r>
              <a:rPr lang="en-US" baseline="0" dirty="0" err="1"/>
              <a:t>ovo</a:t>
            </a:r>
            <a:r>
              <a:rPr lang="en-US" baseline="0" dirty="0"/>
              <a:t> vegetarians include dairy and eggs.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t>Pescatarians</a:t>
            </a:r>
            <a:r>
              <a:rPr lang="en-US" baseline="0" dirty="0"/>
              <a:t> eat fish but no other meat.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Flexitarians eat mostly plant foods but occasionally eat meat or fish.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Vegans eat plant foods with no dairy or animal products, with the possible exception of honey.</a:t>
            </a:r>
          </a:p>
          <a:p>
            <a:endParaRPr lang="en-US" baseline="0" dirty="0"/>
          </a:p>
          <a:p>
            <a:r>
              <a:rPr lang="en-US" baseline="0" dirty="0"/>
              <a:t>However, plant-based eating is a way of living, not a label, and not a list.  </a:t>
            </a:r>
          </a:p>
          <a:p>
            <a:endParaRPr lang="en-US" baseline="0" dirty="0"/>
          </a:p>
          <a:p>
            <a:r>
              <a:rPr lang="en-US" baseline="0" dirty="0"/>
              <a:t>Understanding the principles of healthy eating are more important than a label.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85F5958-624A-4AD2-B4EA-50C4549AD33D}" type="slidenum">
              <a:rPr lang="en-US" smtClean="0"/>
              <a:pPr/>
              <a:t>9</a:t>
            </a:fld>
            <a:endParaRPr lang="en-US"/>
          </a:p>
        </p:txBody>
      </p:sp>
    </p:spTree>
    <p:extLst>
      <p:ext uri="{BB962C8B-B14F-4D97-AF65-F5344CB8AC3E}">
        <p14:creationId xmlns:p14="http://schemas.microsoft.com/office/powerpoint/2010/main" val="5339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CDEED6-36DF-4518-BC7E-AABF7078D2DC}"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DEED6-36DF-4518-BC7E-AABF7078D2DC}"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DEED6-36DF-4518-BC7E-AABF7078D2DC}"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DEED6-36DF-4518-BC7E-AABF7078D2DC}"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CDEED6-36DF-4518-BC7E-AABF7078D2DC}"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CDEED6-36DF-4518-BC7E-AABF7078D2DC}"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CDEED6-36DF-4518-BC7E-AABF7078D2DC}" type="datetimeFigureOut">
              <a:rPr lang="en-US" smtClean="0"/>
              <a:pPr/>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CDEED6-36DF-4518-BC7E-AABF7078D2DC}" type="datetimeFigureOut">
              <a:rPr lang="en-US" smtClean="0"/>
              <a:pPr/>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DEED6-36DF-4518-BC7E-AABF7078D2DC}" type="datetimeFigureOut">
              <a:rPr lang="en-US" smtClean="0"/>
              <a:pPr/>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CDEED6-36DF-4518-BC7E-AABF7078D2DC}"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CDEED6-36DF-4518-BC7E-AABF7078D2DC}"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D16DDB-775F-4B2F-A269-D5526D2177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3300"/>
            </a:gs>
            <a:gs pos="50000">
              <a:srgbClr val="336600"/>
            </a:gs>
            <a:gs pos="100000">
              <a:schemeClr val="accent4">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DEED6-36DF-4518-BC7E-AABF7078D2DC}" type="datetimeFigureOut">
              <a:rPr lang="en-US" smtClean="0"/>
              <a:pPr/>
              <a:t>6/14/18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16DDB-775F-4B2F-A269-D5526D2177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56561354"/>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a:t>
            </a:r>
            <a:r>
              <a:rPr lang="en-US" dirty="0" err="1">
                <a:solidFill>
                  <a:prstClr val="white"/>
                </a:solidFill>
                <a:latin typeface="Arial" charset="0"/>
                <a:ea typeface="Arial" charset="0"/>
                <a:cs typeface="Arial" charset="0"/>
              </a:rPr>
              <a:t>powerpoint</a:t>
            </a:r>
            <a:r>
              <a:rPr lang="en-US" dirty="0">
                <a:solidFill>
                  <a:prstClr val="white"/>
                </a:solidFill>
                <a:latin typeface="Arial" charset="0"/>
                <a:ea typeface="Arial" charset="0"/>
                <a:cs typeface="Arial" charset="0"/>
              </a:rPr>
              <a: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12" name="Title 2"/>
          <p:cNvSpPr txBox="1">
            <a:spLocks/>
          </p:cNvSpPr>
          <p:nvPr/>
        </p:nvSpPr>
        <p:spPr>
          <a:xfrm>
            <a:off x="453258" y="2337936"/>
            <a:ext cx="8233542" cy="18467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a:solidFill>
                  <a:srgbClr val="EEECE1"/>
                </a:solidFill>
                <a:latin typeface="Arial" charset="0"/>
                <a:ea typeface="Arial" charset="0"/>
                <a:cs typeface="Arial" charset="0"/>
              </a:rPr>
              <a:t>Images © </a:t>
            </a:r>
            <a:r>
              <a:rPr lang="en-US" sz="4000" dirty="0" err="1">
                <a:solidFill>
                  <a:srgbClr val="EEECE1"/>
                </a:solidFill>
                <a:latin typeface="Arial" charset="0"/>
                <a:ea typeface="Arial" charset="0"/>
                <a:cs typeface="Arial" charset="0"/>
              </a:rPr>
              <a:t>Alamy</a:t>
            </a:r>
            <a:br>
              <a:rPr lang="en-US" sz="6000" dirty="0">
                <a:solidFill>
                  <a:srgbClr val="EEECE1"/>
                </a:solidFill>
                <a:latin typeface="Arial" charset="0"/>
                <a:ea typeface="Arial" charset="0"/>
                <a:cs typeface="Arial" charset="0"/>
              </a:rPr>
            </a:br>
            <a:r>
              <a:rPr lang="en-US" sz="3200" dirty="0" err="1">
                <a:solidFill>
                  <a:srgbClr val="EEECE1"/>
                </a:solidFill>
                <a:latin typeface="Arial" charset="0"/>
                <a:ea typeface="Arial" charset="0"/>
                <a:cs typeface="Arial" charset="0"/>
              </a:rPr>
              <a:t>www.alamy.com</a:t>
            </a:r>
            <a:endParaRPr lang="en-US" sz="3200" dirty="0">
              <a:solidFill>
                <a:srgbClr val="EEECE1"/>
              </a:solidFill>
              <a:latin typeface="Arial" charset="0"/>
              <a:ea typeface="Arial" charset="0"/>
              <a:cs typeface="Arial"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Tree>
    <p:extLst>
      <p:ext uri="{BB962C8B-B14F-4D97-AF65-F5344CB8AC3E}">
        <p14:creationId xmlns:p14="http://schemas.microsoft.com/office/powerpoint/2010/main" val="1055698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2108A-FFDC-4742-A76D-511D6B0CC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2D555-C74F-4D47-A48E-F1ECB4818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798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CCDB5-E568-B34B-9A93-8F5152F42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0989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BFC02-18EC-8247-8791-95671930C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7208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AC80C-B2E9-7245-943F-6526AFED8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5863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99833-DACA-0940-851C-DD41294B2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5042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08B63-3FC2-F84B-BAD7-EEC9ECECE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4627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DC29D-91E9-8B47-B16D-EB75B6545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037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DA8D19-1014-1943-8CD6-37166A017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356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BDA3A5B-A624-8D46-A2F3-5F0C0B01B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940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914400" y="2286000"/>
            <a:ext cx="7391400" cy="2862322"/>
          </a:xfrm>
          <a:prstGeom prst="rect">
            <a:avLst/>
          </a:prstGeom>
        </p:spPr>
        <p:txBody>
          <a:bodyPr wrap="square">
            <a:spAutoFit/>
          </a:bodyPr>
          <a:lstStyle/>
          <a:p>
            <a:r>
              <a:rPr lang="en-US">
                <a:solidFill>
                  <a:prstClr val="white"/>
                </a:solidFill>
              </a:rPr>
              <a:t>Scripture quotations used in </a:t>
            </a:r>
            <a:r>
              <a:rPr lang="en-US" b="1" i="1">
                <a:solidFill>
                  <a:prstClr val="white"/>
                </a:solidFill>
              </a:rPr>
              <a:t>Balanced Living PowerPoints</a:t>
            </a:r>
            <a:r>
              <a:rPr lang="en-US">
                <a:solidFill>
                  <a:prstClr val="white"/>
                </a:solidFill>
              </a:rPr>
              <a:t> are taken from Bibles in the Public Domain which have no USA copyright restrictions.  We have indicated which version each quotation is taken from as follows:</a:t>
            </a:r>
          </a:p>
          <a:p>
            <a:r>
              <a:rPr lang="en-US" b="1">
                <a:solidFill>
                  <a:prstClr val="white"/>
                </a:solidFill>
              </a:rPr>
              <a:t>KJV</a:t>
            </a:r>
            <a:r>
              <a:rPr lang="en-US">
                <a:solidFill>
                  <a:prstClr val="white"/>
                </a:solidFill>
              </a:rPr>
              <a:t> - King James Version </a:t>
            </a:r>
          </a:p>
          <a:p>
            <a:r>
              <a:rPr lang="en-US" b="1">
                <a:solidFill>
                  <a:prstClr val="white"/>
                </a:solidFill>
              </a:rPr>
              <a:t>BBE</a:t>
            </a:r>
            <a:r>
              <a:rPr lang="en-US">
                <a:solidFill>
                  <a:prstClr val="white"/>
                </a:solidFill>
              </a:rPr>
              <a:t> - Bible in Basic English</a:t>
            </a:r>
          </a:p>
          <a:p>
            <a:r>
              <a:rPr lang="en-US" b="1">
                <a:solidFill>
                  <a:prstClr val="white"/>
                </a:solidFill>
              </a:rPr>
              <a:t>WEB</a:t>
            </a:r>
            <a:r>
              <a:rPr lang="en-US">
                <a:solidFill>
                  <a:prstClr val="white"/>
                </a:solidFill>
              </a:rPr>
              <a:t> - World English Bible</a:t>
            </a:r>
          </a:p>
          <a:p>
            <a:r>
              <a:rPr lang="en-US" b="1">
                <a:solidFill>
                  <a:prstClr val="white"/>
                </a:solidFill>
              </a:rPr>
              <a:t>DBY</a:t>
            </a:r>
            <a:r>
              <a:rPr lang="en-US">
                <a:solidFill>
                  <a:prstClr val="white"/>
                </a:solidFill>
              </a:rPr>
              <a:t> - Darby's Translation</a:t>
            </a:r>
          </a:p>
          <a:p>
            <a:r>
              <a:rPr lang="en-US">
                <a:solidFill>
                  <a:prstClr val="white"/>
                </a:solidFill>
              </a:rPr>
              <a:t>Any scriptures not otherwise noted are the author's paraphrase of one of these versions.</a:t>
            </a:r>
          </a:p>
          <a:p>
            <a:endParaRPr lang="en-US">
              <a:solidFill>
                <a:prstClr val="white"/>
              </a:solidFill>
              <a:ea typeface="Arial" charset="0"/>
              <a:cs typeface="Arial" charset="0"/>
            </a:endParaRPr>
          </a:p>
        </p:txBody>
      </p:sp>
    </p:spTree>
    <p:extLst>
      <p:ext uri="{BB962C8B-B14F-4D97-AF65-F5344CB8AC3E}">
        <p14:creationId xmlns:p14="http://schemas.microsoft.com/office/powerpoint/2010/main" val="923369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FA1A0-77A1-0E4F-A1CC-8C51BB0AC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A2F77-173F-5146-8E53-C8F453828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B9DAD-8F1D-F444-AE8F-FF20B64A3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243D0-624F-4E44-8134-95FE43F61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3EB21-A50A-6340-8BE1-1269E751F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5AE142-2345-9A40-B4D9-CC2F6145E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5D000-1067-A943-B698-C54F39059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E170B4-1A44-F84E-B329-941ADD0EA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CA68F-4FF0-954D-8FA5-828C66B33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8B1A7-0492-DA4F-8C4C-3447A62F3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319C5-7A74-AA4F-A944-478A2C7B0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F3A5C-0D4A-E341-ADDB-45EFAE6CE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31910-F5EE-3248-B4A0-7AAB9AF5D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42D39-01E3-874B-92CD-95A762731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0779A-23BF-CA47-8BB8-CBC7C17F2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B5881-6AFF-924E-A0A9-718C9C312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B7922-DF00-C246-96FD-D0EE63053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86699-7E7E-3047-9DCB-3B907E080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F4362-2575-F447-9B05-8BA0B7015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D4075-3594-5142-9E98-270384C39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726A43-6032-DA45-A9D8-D2B0F7E37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18CE1-4B2E-BC4F-BF1A-B830ED343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5815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B781EEA-535E-4B34-AA6E-A21547B8CF0D}"/>
</file>

<file path=customXml/itemProps2.xml><?xml version="1.0" encoding="utf-8"?>
<ds:datastoreItem xmlns:ds="http://schemas.openxmlformats.org/officeDocument/2006/customXml" ds:itemID="{AD30BDCD-3373-4BC4-B45D-F81F0168E966}">
  <ds:schemaRefs>
    <ds:schemaRef ds:uri="http://schemas.microsoft.com/sharepoint/v3/contenttype/forms"/>
  </ds:schemaRefs>
</ds:datastoreItem>
</file>

<file path=customXml/itemProps3.xml><?xml version="1.0" encoding="utf-8"?>
<ds:datastoreItem xmlns:ds="http://schemas.openxmlformats.org/officeDocument/2006/customXml" ds:itemID="{E54106E3-6F8F-45D4-9C7A-76258D1E770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4280</TotalTime>
  <Words>2200</Words>
  <Application>Microsoft Macintosh PowerPoint</Application>
  <PresentationFormat>On-screen Show (4:3)</PresentationFormat>
  <Paragraphs>262</Paragraphs>
  <Slides>34</Slides>
  <Notes>34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34</vt:i4>
      </vt:variant>
    </vt:vector>
  </HeadingPairs>
  <TitlesOfParts>
    <vt:vector size="38" baseType="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vgriffin</dc:creator>
  <cp:lastModifiedBy>Eric Pletcher</cp:lastModifiedBy>
  <cp:revision>245</cp:revision>
  <dcterms:created xsi:type="dcterms:W3CDTF">2014-12-02T14:59:27Z</dcterms:created>
  <dcterms:modified xsi:type="dcterms:W3CDTF">2018-06-14T17:32:20Z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