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98" r:id="rId5"/>
    <p:sldId id="299" r:id="rId6"/>
    <p:sldId id="256" r:id="rId7"/>
    <p:sldId id="258" r:id="rId8"/>
    <p:sldId id="257" r:id="rId9"/>
    <p:sldId id="260" r:id="rId10"/>
    <p:sldId id="259" r:id="rId11"/>
    <p:sldId id="261" r:id="rId12"/>
    <p:sldId id="262" r:id="rId13"/>
    <p:sldId id="263" r:id="rId14"/>
    <p:sldId id="286" r:id="rId15"/>
    <p:sldId id="287" r:id="rId16"/>
    <p:sldId id="300" r:id="rId17"/>
    <p:sldId id="264" r:id="rId18"/>
    <p:sldId id="265" r:id="rId19"/>
    <p:sldId id="290" r:id="rId20"/>
    <p:sldId id="285" r:id="rId21"/>
    <p:sldId id="268" r:id="rId22"/>
    <p:sldId id="279" r:id="rId23"/>
    <p:sldId id="269" r:id="rId24"/>
    <p:sldId id="280" r:id="rId25"/>
    <p:sldId id="270" r:id="rId26"/>
    <p:sldId id="281" r:id="rId27"/>
    <p:sldId id="271" r:id="rId28"/>
    <p:sldId id="282" r:id="rId29"/>
    <p:sldId id="272" r:id="rId30"/>
    <p:sldId id="283" r:id="rId31"/>
    <p:sldId id="273" r:id="rId32"/>
    <p:sldId id="284" r:id="rId33"/>
    <p:sldId id="274" r:id="rId34"/>
    <p:sldId id="275" r:id="rId35"/>
    <p:sldId id="278" r:id="rId36"/>
    <p:sldId id="276" r:id="rId37"/>
    <p:sldId id="27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3300"/>
    <a:srgbClr val="800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3" autoAdjust="0"/>
    <p:restoredTop sz="60083" autoAdjust="0"/>
  </p:normalViewPr>
  <p:slideViewPr>
    <p:cSldViewPr>
      <p:cViewPr varScale="1">
        <p:scale>
          <a:sx n="73" d="100"/>
          <a:sy n="73" d="100"/>
        </p:scale>
        <p:origin x="5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2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EF9B0-33FA-4310-9A85-A9DFF66C189E}" type="datetimeFigureOut">
              <a:rPr lang="en-US" smtClean="0"/>
              <a:t>9/26/18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3939C-2C93-4CDB-B526-CE761D05C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rgbClr val="000000"/>
              </a:solidFill>
            </a:endParaRPr>
          </a:p>
          <a:p>
            <a:endParaRPr lang="en-US" b="0"/>
          </a:p>
          <a:p>
            <a:endParaRPr lang="en-US" b="0" baseline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09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Attitudes such as forgiveness, faith, optimism, perseverance under stress, and trust in God are linked with reduced risk for many maladies and countless stress-related conditions.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world that wounds, there is a God who cares; has a plan, and who places infinite value on every human being. 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Whatever situation you are in right now, you are unique, special, and have potential.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60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05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Mental states and patterns</a:t>
            </a:r>
            <a:r>
              <a:rPr lang="en-US" b="0" baseline="0" dirty="0"/>
              <a:t> of thinking can actually become so automatic we don’t even think about them.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But your body “hears” those steady negative messages.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The stress and immune systems respond by becoming over-or-underactive, resulting in various chronic conditions, including addiction.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B8052-902D-4748-B992-EB3679C4BE3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23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In the big picture we also understand that:</a:t>
            </a:r>
            <a:r>
              <a:rPr lang="en-US" b="1" dirty="0"/>
              <a:t> 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Yes, positive, perky people get sick, and critical, crabby people might live a long time.</a:t>
            </a:r>
            <a:endParaRPr lang="en-US" b="1" dirty="0"/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Even so, why is </a:t>
            </a:r>
            <a:r>
              <a:rPr lang="en-US" b="0" baseline="0" dirty="0"/>
              <a:t>attitude and mind set vitally important for good health and coping with challenges when they do occur?  (wait for response)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(Note: Solutions-based</a:t>
            </a:r>
            <a:r>
              <a:rPr lang="en-US" baseline="0" dirty="0"/>
              <a:t> thinking; better health outcomes; reduced depression during challenges; better coping; less isolation or substance abuse,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6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37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baseline="0" dirty="0"/>
              <a:t> healthy mind set does not mean ignoring the existence of problems.</a:t>
            </a:r>
          </a:p>
          <a:p>
            <a:endParaRPr lang="en-US" baseline="0" dirty="0"/>
          </a:p>
          <a:p>
            <a:r>
              <a:rPr lang="en-US" baseline="0" dirty="0"/>
              <a:t>A healthy mind set does not require the absence of problems, otherwise no one would have it!  </a:t>
            </a:r>
          </a:p>
          <a:p>
            <a:endParaRPr lang="en-US" baseline="0" dirty="0"/>
          </a:p>
          <a:p>
            <a:r>
              <a:rPr lang="en-US" baseline="0" dirty="0"/>
              <a:t>Experiencing a healthy mind set requires a change in how we think about and approach the problems that </a:t>
            </a:r>
            <a:r>
              <a:rPr lang="en-US" i="1" baseline="0" dirty="0"/>
              <a:t>do</a:t>
            </a:r>
            <a:r>
              <a:rPr lang="en-US" baseline="0" dirty="0"/>
              <a:t> exist in our lives. 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23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I like to call this process developing “attitudinal disciplines” to guide my thinking instead of untrustworthy </a:t>
            </a:r>
            <a:r>
              <a:rPr lang="en-US" baseline="0" dirty="0"/>
              <a:t>feelings and impulses.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46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Let’s try this one—(smile and wait for response)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r>
              <a:rPr lang="en-US" dirty="0"/>
              <a:t>No one is suggesting that we smile inappropriately in the midst of a crisis.</a:t>
            </a:r>
          </a:p>
          <a:p>
            <a:endParaRPr lang="en-US" dirty="0"/>
          </a:p>
          <a:p>
            <a:r>
              <a:rPr lang="en-US" dirty="0"/>
              <a:t>But would you agree with me that intentionally adopting</a:t>
            </a:r>
            <a:r>
              <a:rPr lang="en-US" baseline="0" dirty="0"/>
              <a:t> a pleasant face and smiling more often is a choice that can bring much joy into our own lives as well as the lives of others?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85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baseline="0" dirty="0"/>
              <a:t>The amazing fact is that adopting a pleasant expression and smiling more actually lowers circulating stress hormones!</a:t>
            </a:r>
          </a:p>
          <a:p>
            <a:endParaRPr lang="en-US" baseline="0" dirty="0"/>
          </a:p>
          <a:p>
            <a:r>
              <a:rPr lang="en-US" baseline="0" dirty="0"/>
              <a:t>(Speaker:  “It sure lowers my stress hormones when you smile at me!)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97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People</a:t>
            </a:r>
            <a:r>
              <a:rPr lang="en-US" baseline="0" dirty="0"/>
              <a:t> who focus on blessings instead of burdens tend to live longer, healthier lives, have stronger bones, fewer heart attacks, and lower blood pressure.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1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9A549-AC66-4EB9-91EB-8FA16D465EC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77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Mentally rehearsing</a:t>
            </a:r>
            <a:r>
              <a:rPr lang="en-US" baseline="0" dirty="0"/>
              <a:t> or writing a list of daily blessings is a simple but surprising source of calm; it actually boosts problem-solving and lowers stress.</a:t>
            </a:r>
          </a:p>
          <a:p>
            <a:endParaRPr lang="en-US" baseline="0" dirty="0"/>
          </a:p>
          <a:p>
            <a:r>
              <a:rPr lang="en-US" baseline="0" dirty="0"/>
              <a:t>Have you experienced this effect? </a:t>
            </a:r>
          </a:p>
          <a:p>
            <a:endParaRPr lang="en-US" baseline="0" dirty="0"/>
          </a:p>
          <a:p>
            <a:r>
              <a:rPr lang="en-US" baseline="0" dirty="0"/>
              <a:t>This type of thinking is more natural for some than for others, but fortunately practice strengthens this mind set.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One strategy is to start your day writing down 5 things that you are thankful for. It really is powerful medicine.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en-US" baseline="0" dirty="0"/>
              <a:t>What comes to mind that are you thankful for right now?  (wait for response)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59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Continually ruminating over</a:t>
            </a:r>
            <a:r>
              <a:rPr lang="en-US" baseline="0" dirty="0"/>
              <a:t> negatives dampens the brain’s problem-solving ability.</a:t>
            </a:r>
          </a:p>
          <a:p>
            <a:endParaRPr lang="en-US" baseline="0" dirty="0"/>
          </a:p>
          <a:p>
            <a:r>
              <a:rPr lang="en-US" baseline="0" dirty="0"/>
              <a:t>Try re-framing the situation.</a:t>
            </a:r>
          </a:p>
          <a:p>
            <a:endParaRPr lang="en-US" baseline="0" dirty="0"/>
          </a:p>
          <a:p>
            <a:r>
              <a:rPr lang="en-US" baseline="0" dirty="0"/>
              <a:t> Ask yourself: What are the bright spots, blessings, and lessons I am learning?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79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Have</a:t>
            </a:r>
            <a:r>
              <a:rPr lang="en-US" baseline="0" dirty="0"/>
              <a:t> you found yourself “stuck” in a negative loop of worry?</a:t>
            </a:r>
          </a:p>
          <a:p>
            <a:endParaRPr lang="en-US" baseline="0" dirty="0"/>
          </a:p>
          <a:p>
            <a:r>
              <a:rPr lang="en-US" baseline="0" dirty="0"/>
              <a:t>Repeating God’s promises is a great way to break dead end thinking.</a:t>
            </a:r>
          </a:p>
          <a:p>
            <a:endParaRPr lang="en-US" baseline="0" dirty="0"/>
          </a:p>
          <a:p>
            <a:r>
              <a:rPr lang="en-US" baseline="0" dirty="0"/>
              <a:t>(Share a favorite promise or ask for someone to share)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27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Harboring</a:t>
            </a:r>
            <a:r>
              <a:rPr lang="en-US" baseline="0" dirty="0"/>
              <a:t> anger and grudges damages heart health, raises blood pressure, and hinders mental well-being.</a:t>
            </a:r>
          </a:p>
          <a:p>
            <a:endParaRPr lang="en-US" baseline="0" dirty="0"/>
          </a:p>
          <a:p>
            <a:r>
              <a:rPr lang="en-US" baseline="0" dirty="0"/>
              <a:t>It damages the immune system, saps energy, and destroys peace as well as perspective.</a:t>
            </a:r>
          </a:p>
          <a:p>
            <a:endParaRPr lang="en-US" baseline="0" dirty="0"/>
          </a:p>
          <a:p>
            <a:r>
              <a:rPr lang="en-US" baseline="0" dirty="0"/>
              <a:t>Forgiving allows you to let the injury go, whether it is a life-changing traumatic event or the small irritations that occur on a daily basis.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06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Have</a:t>
            </a:r>
            <a:r>
              <a:rPr lang="en-US" baseline="0" dirty="0"/>
              <a:t> you found that one of the toughest things to do is forgive yourself?  </a:t>
            </a:r>
          </a:p>
          <a:p>
            <a:endParaRPr lang="en-US" baseline="0" dirty="0"/>
          </a:p>
          <a:p>
            <a:r>
              <a:rPr lang="en-US" baseline="0" dirty="0"/>
              <a:t>Even little mistakes can create internal monologues of negative self-talk that create a cycle of discouragement and defeat.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God is “ready to forgive,” “abundant in mercy,” not willing that any should perish.”  Psalm 86:5; 1 Peter 1:3; 2 Peter 3:9.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Because God forgives, he can give us a forgiving attitude for others as well as for ourselves.</a:t>
            </a:r>
          </a:p>
          <a:p>
            <a:endParaRPr lang="en-US" baseline="0" dirty="0"/>
          </a:p>
          <a:p>
            <a:r>
              <a:rPr lang="en-US" baseline="0" dirty="0"/>
              <a:t>Healing, restoration, and cleansing is the heart of the gospel of love.  </a:t>
            </a:r>
          </a:p>
          <a:p>
            <a:endParaRPr lang="en-US" baseline="0" dirty="0"/>
          </a:p>
          <a:p>
            <a:r>
              <a:rPr lang="en-US" baseline="0" dirty="0"/>
              <a:t>As we receive these undeserved gifts, it is easier to forgive others.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82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Do</a:t>
            </a:r>
            <a:r>
              <a:rPr lang="en-US" b="0" baseline="0" dirty="0"/>
              <a:t> you make mistakes?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Mistakes are an opportunity to learn more about ourselves; gain experience; discover new resources; and gain strength.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God can turn your frustration into motivation; your mess into a miracle!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17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Can</a:t>
            </a:r>
            <a:r>
              <a:rPr lang="en-US" baseline="0" dirty="0"/>
              <a:t> you think of a mistake you made that taught you some valuable lessons and caused you to move forward with a new and better plan? </a:t>
            </a:r>
          </a:p>
          <a:p>
            <a:endParaRPr lang="en-US" baseline="0" dirty="0"/>
          </a:p>
          <a:p>
            <a:r>
              <a:rPr lang="en-US" baseline="0" dirty="0"/>
              <a:t>Maybe at the time the situation wasn’t funny, </a:t>
            </a:r>
            <a:r>
              <a:rPr lang="en-US" baseline="0"/>
              <a:t>but it </a:t>
            </a:r>
            <a:r>
              <a:rPr lang="en-US" baseline="0" dirty="0"/>
              <a:t>may even put a smile on your face as you think about it now.</a:t>
            </a:r>
          </a:p>
          <a:p>
            <a:endParaRPr lang="en-US" baseline="0" dirty="0"/>
          </a:p>
          <a:p>
            <a:r>
              <a:rPr lang="en-US" baseline="0" dirty="0"/>
              <a:t>Choosing to adopt a learning mindset takes time and determination, but it will put the oil of enthusiasm into everyday life experiences!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36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What healthy habits boost brain power?  </a:t>
            </a:r>
          </a:p>
          <a:p>
            <a:endParaRPr lang="en-US" dirty="0"/>
          </a:p>
          <a:p>
            <a:r>
              <a:rPr lang="en-US" dirty="0"/>
              <a:t>What are you already doing that you know that</a:t>
            </a:r>
            <a:r>
              <a:rPr lang="en-US" baseline="0" dirty="0"/>
              <a:t> improves mental and physical health?  </a:t>
            </a:r>
            <a:r>
              <a:rPr lang="en-US" dirty="0"/>
              <a:t>(wait for response)</a:t>
            </a:r>
          </a:p>
          <a:p>
            <a:endParaRPr lang="en-US" dirty="0"/>
          </a:p>
          <a:p>
            <a:r>
              <a:rPr lang="en-US" dirty="0"/>
              <a:t>Taking time for your health is never time wasted!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95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That’s right,</a:t>
            </a:r>
            <a:r>
              <a:rPr lang="en-US" b="0" baseline="0" dirty="0"/>
              <a:t> </a:t>
            </a:r>
            <a:r>
              <a:rPr lang="en-US" b="1" dirty="0"/>
              <a:t>Read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Eating whole grains, fresh fruits and vegetables, nuts, and beans has a long-term mood and brain boosting effect that no snack cake can rival!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Drinking water instead of caffeinated and sugary beverages improves alertness naturally. Adequate rest is essential for resisting fatigue and irritability.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daily exercise—especially in the sunshine and fresh air, has a calming, stress-lowering effect often more powerful than antidepressants.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87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Taking care of our health is a</a:t>
            </a:r>
            <a:r>
              <a:rPr lang="en-US" baseline="0" dirty="0"/>
              <a:t> good thing—but thinking about, planning, and caring for others is one of the best ways to avoid becoming overly self-focused and ultimately—miserable!</a:t>
            </a:r>
          </a:p>
          <a:p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takes less than a minute to open a door for someone, but these little courtesies help others while boosting your own health and well-being.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2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Presenter: Please read and study the tract that accompanies this PowerPoint</a:t>
            </a:r>
            <a:r>
              <a:rPr lang="en-US" b="1" baseline="0" dirty="0"/>
              <a:t> to prepare for this presentation.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Science</a:t>
            </a:r>
            <a:r>
              <a:rPr lang="en-US" baseline="0" dirty="0"/>
              <a:t> confirms the strong link between mind set and physical as well as mental health.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session</a:t>
            </a:r>
            <a:r>
              <a:rPr lang="en-US" baseline="0" dirty="0"/>
              <a:t> we are exploring:  </a:t>
            </a:r>
            <a:r>
              <a:rPr lang="en-US" b="1" dirty="0"/>
              <a:t>Read slide.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80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a larger scale, there are scores of church and civic organizations designed to provide opportunities to help others who are in need.</a:t>
            </a:r>
            <a:endParaRPr lang="en-US" baseline="0" dirty="0"/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blessings</a:t>
            </a:r>
            <a:r>
              <a:rPr lang="en-US" baseline="0" dirty="0"/>
              <a:t> bounce back!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 show that those who spend regular time helping others not only cut their overall risk of death,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improve heart and immune health.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73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Chronic anxiety and fear are the opposite of trust, and that’s no way to live.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Do you need a spirit of hope today?  Do you need trust?  Do you need help?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God wants to fill you with “all joy and peace in believing, that you may abound in hope.” </a:t>
            </a:r>
            <a:r>
              <a:rPr lang="en-US" b="1" baseline="0" dirty="0"/>
              <a:t>Romans 15:13 </a:t>
            </a: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God is a God of hope,</a:t>
            </a:r>
            <a:r>
              <a:rPr lang="en-US" b="0" baseline="0" dirty="0"/>
              <a:t> and He has promised to fill you with hope and peace as you put your trust in Him.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175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it mean that God is a “hiding place?”  (wait for response)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trouble comes; when you are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perplexed; when you need a friend; God is there to calm your heart and deliver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7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It is God who created the mind-body connection.  He</a:t>
            </a:r>
            <a:r>
              <a:rPr lang="en-US" b="0" baseline="0" dirty="0"/>
              <a:t> made you with a desire for worship, love, and creativity.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He invites you to care for the mind and body He created.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He invites you to come to Him for spiritual rest and power for abundant living. Will you receive </a:t>
            </a:r>
            <a:r>
              <a:rPr lang="en-US" b="0" baseline="0"/>
              <a:t>His plan? </a:t>
            </a: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Will you receive His offer of live in Him today?</a:t>
            </a:r>
            <a:endParaRPr lang="en-US" b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96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Read slide.</a:t>
            </a:r>
          </a:p>
          <a:p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/>
              <a:t>“Attitude” can be defined as a person’s basic psychological state or “outlook” on life.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r>
              <a:rPr lang="en-US" b="0" dirty="0"/>
              <a:t>Someone once</a:t>
            </a:r>
            <a:r>
              <a:rPr lang="en-US" b="0" baseline="0" dirty="0"/>
              <a:t> said that attitude is “the librarian of your past; the speaker of your present; and the prophet of your future.”  </a:t>
            </a:r>
          </a:p>
          <a:p>
            <a:endParaRPr lang="en-US" b="0" baseline="0" dirty="0"/>
          </a:p>
          <a:p>
            <a:r>
              <a:rPr lang="en-US" b="0" baseline="0" dirty="0"/>
              <a:t>Attitude affects everything—how we resolve the past, live in the present, and anticipate the future. </a:t>
            </a:r>
          </a:p>
          <a:p>
            <a:endParaRPr lang="en-US" b="0" baseline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9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It is well documented that: </a:t>
            </a:r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4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Every</a:t>
            </a:r>
            <a:r>
              <a:rPr lang="en-US" b="0" baseline="0" dirty="0"/>
              <a:t> part of us is connected.  </a:t>
            </a:r>
            <a:r>
              <a:rPr lang="en-US" b="0" dirty="0"/>
              <a:t>We</a:t>
            </a:r>
            <a:r>
              <a:rPr lang="en-US" b="0" baseline="0" dirty="0"/>
              <a:t> are not made up of isolated, disconnected pieces.  In the big picture: </a:t>
            </a:r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39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  <a:p>
            <a:r>
              <a:rPr lang="en-US" dirty="0"/>
              <a:t>“How a person takes care of themselves.”  This is an important point:</a:t>
            </a:r>
          </a:p>
          <a:p>
            <a:endParaRPr lang="en-US" dirty="0"/>
          </a:p>
          <a:p>
            <a:r>
              <a:rPr lang="en-US" dirty="0"/>
              <a:t>Chronic negativity</a:t>
            </a:r>
            <a:r>
              <a:rPr lang="en-US" baseline="0" dirty="0"/>
              <a:t> and pessimism affect not only physical and mental health, but how much a person CARES about their health!</a:t>
            </a:r>
          </a:p>
          <a:p>
            <a:endParaRPr lang="en-US" baseline="0" dirty="0"/>
          </a:p>
          <a:p>
            <a:r>
              <a:rPr lang="en-US" baseline="0" dirty="0"/>
              <a:t>When you understand your true value, your health becomes more important.</a:t>
            </a:r>
          </a:p>
          <a:p>
            <a:endParaRPr lang="en-US" baseline="0" dirty="0"/>
          </a:p>
          <a:p>
            <a:r>
              <a:rPr lang="en-US" baseline="0" dirty="0"/>
              <a:t>How much CARE are you putting into your health right now?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1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20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Read slide.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3939C-2C93-4CDB-B526-CE761D05CE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14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54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00000"/>
            </a:gs>
            <a:gs pos="30000">
              <a:srgbClr val="993300"/>
            </a:gs>
            <a:gs pos="70000">
              <a:schemeClr val="accent2">
                <a:lumMod val="50000"/>
              </a:schemeClr>
            </a:gs>
            <a:gs pos="100000">
              <a:schemeClr val="accent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A34E2-8231-40CC-BAC1-A1098404A4E9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BC1FC-7863-49A8-B1A6-5FA6676E9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85800" y="42672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Images used in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powerpoint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presentation are part of the presentation and not to be used out of context of the presentation, may not be used as stand-alone images unless to promote the presentation/event, and may not be resold in singular form or as part of an image library.  Images are © </a:t>
            </a:r>
            <a:r>
              <a:rPr lang="en-US" dirty="0" err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r>
              <a:rPr lang="en-US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 and presentation templates and content therein are © MISDA, any other usage requires written permission from both parties.</a:t>
            </a: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53258" y="2337936"/>
            <a:ext cx="8233542" cy="1846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Images © </a:t>
            </a:r>
            <a:r>
              <a:rPr lang="en-US" sz="40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Alamy</a:t>
            </a:r>
            <a:br>
              <a:rPr lang="en-US" sz="6000" dirty="0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200" dirty="0" err="1">
                <a:solidFill>
                  <a:srgbClr val="EEECE1"/>
                </a:solidFill>
                <a:latin typeface="Arial" charset="0"/>
                <a:ea typeface="Arial" charset="0"/>
                <a:cs typeface="Arial" charset="0"/>
              </a:rPr>
              <a:t>www.alamy.com</a:t>
            </a:r>
            <a:endParaRPr lang="en-US" sz="3200" dirty="0">
              <a:solidFill>
                <a:srgbClr val="EEECE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55" b="91636" l="1502" r="96847">
                        <a14:foregroundMark x1="42643" y1="41455" x2="42643" y2="41455"/>
                        <a14:foregroundMark x1="14114" y1="55273" x2="14114" y2="55273"/>
                        <a14:foregroundMark x1="85886" y1="59273" x2="85886" y2="59273"/>
                        <a14:foregroundMark x1="23123" y1="34545" x2="23123" y2="3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1276885"/>
            <a:ext cx="2590800" cy="10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47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2FFA7-9EE3-4241-A046-1B00F0BD9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15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33B23-219F-1541-A91D-2037A448D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2FE6B5-DEEE-904D-A23F-5CC75724D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8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61BB79-7A5F-3F48-B1A7-D9851D2E8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73B0F-9B5F-A946-9AE6-097F5FE7A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4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C2183A-A0DF-A942-AE78-7EF891009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20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E2820-BE80-4644-B435-F87BDA732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10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7D886-F08B-A84A-98AD-EF6780F42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4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605B08-1818-7F48-B857-886E6E155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65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4CF1A-FC68-5646-ACC8-B34FB2A3B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7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2286000"/>
            <a:ext cx="739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Scripture quotations used in </a:t>
            </a:r>
            <a:r>
              <a:rPr lang="en-US" b="1" i="1">
                <a:solidFill>
                  <a:prstClr val="white"/>
                </a:solidFill>
              </a:rPr>
              <a:t>Balanced Living PowerPoints</a:t>
            </a:r>
            <a:r>
              <a:rPr lang="en-US">
                <a:solidFill>
                  <a:prstClr val="white"/>
                </a:solidFill>
              </a:rPr>
              <a:t> are taken from Bibles in the Public Domain which have no USA copyright restrictions.  We have indicated which version each quotation is taken from as follows:</a:t>
            </a:r>
          </a:p>
          <a:p>
            <a:r>
              <a:rPr lang="en-US" b="1">
                <a:solidFill>
                  <a:prstClr val="white"/>
                </a:solidFill>
              </a:rPr>
              <a:t>KJV</a:t>
            </a:r>
            <a:r>
              <a:rPr lang="en-US">
                <a:solidFill>
                  <a:prstClr val="white"/>
                </a:solidFill>
              </a:rPr>
              <a:t> - King James Version </a:t>
            </a:r>
          </a:p>
          <a:p>
            <a:r>
              <a:rPr lang="en-US" b="1">
                <a:solidFill>
                  <a:prstClr val="white"/>
                </a:solidFill>
              </a:rPr>
              <a:t>BBE</a:t>
            </a:r>
            <a:r>
              <a:rPr lang="en-US">
                <a:solidFill>
                  <a:prstClr val="white"/>
                </a:solidFill>
              </a:rPr>
              <a:t> - Bible in Basic English</a:t>
            </a:r>
          </a:p>
          <a:p>
            <a:r>
              <a:rPr lang="en-US" b="1">
                <a:solidFill>
                  <a:prstClr val="white"/>
                </a:solidFill>
              </a:rPr>
              <a:t>WEB</a:t>
            </a:r>
            <a:r>
              <a:rPr lang="en-US">
                <a:solidFill>
                  <a:prstClr val="white"/>
                </a:solidFill>
              </a:rPr>
              <a:t> - World English Bible</a:t>
            </a:r>
          </a:p>
          <a:p>
            <a:r>
              <a:rPr lang="en-US" b="1">
                <a:solidFill>
                  <a:prstClr val="white"/>
                </a:solidFill>
              </a:rPr>
              <a:t>DBY</a:t>
            </a:r>
            <a:r>
              <a:rPr lang="en-US">
                <a:solidFill>
                  <a:prstClr val="white"/>
                </a:solidFill>
              </a:rPr>
              <a:t> - Darby's Translation</a:t>
            </a:r>
          </a:p>
          <a:p>
            <a:r>
              <a:rPr lang="en-US">
                <a:solidFill>
                  <a:prstClr val="white"/>
                </a:solidFill>
              </a:rPr>
              <a:t>Any scriptures not otherwise noted are the author's paraphrase of one of these versions.</a:t>
            </a:r>
          </a:p>
          <a:p>
            <a:endParaRPr lang="en-US">
              <a:solidFill>
                <a:prstClr val="white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44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6BBA1-ECC1-C144-807F-1B6BF5C31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92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15B40-F8AA-D84E-8613-DD840C993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05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22C6C-CE9F-0D44-A9AA-54ADEA467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1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A2801E-F1BF-D34C-872A-C24162584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33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7B697-6ECF-1D48-B76B-4C19770E5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37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8E2F6-EF95-3B4B-B09F-41535DCCE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06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5D1B64-9151-BE4F-AAB7-02028BBA5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7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1588E-162D-A749-A783-849924EA4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83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74CE7-71C6-5042-B9AC-EBD58D049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15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271186-8234-044B-8BA7-2CAE3DC1E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7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649FC9-19DD-174E-9C7D-350724EBD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3903F-7D15-DB44-9678-35302468F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59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49A30A-E561-B848-9E34-65EF6EC80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77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99BF5-B904-6F4D-93BE-08E1F4BB6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27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F6EFC-07E3-704A-BD4A-27F39F430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CAEAFB-F778-8D48-8D8A-C13C8A99C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46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ED2D4-FAE4-B44D-BEF5-F33FD363C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E57E1-1C0A-4F41-B580-B91901007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07325-3D27-334C-BFD6-0CDD209CC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4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F7A64-5332-DA44-86EB-BC43C5595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ACC6D-575C-CC48-B20D-DD4AF20C0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1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095AC0-5506-364A-BCBB-2F4FE0833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1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2E06408ADEE41BF0B67F14AB15500" ma:contentTypeVersion="9" ma:contentTypeDescription="Create a new document." ma:contentTypeScope="" ma:versionID="72ed82b64911a7369b5a56d320e07570">
  <xsd:schema xmlns:xsd="http://www.w3.org/2001/XMLSchema" xmlns:xs="http://www.w3.org/2001/XMLSchema" xmlns:p="http://schemas.microsoft.com/office/2006/metadata/properties" xmlns:ns1="http://schemas.microsoft.com/sharepoint/v3" xmlns:ns2="b3d8973d-8316-407a-8e30-0fccab978384" xmlns:ns3="9b1224cd-25dc-4b65-9ab8-cd20bb625383" targetNamespace="http://schemas.microsoft.com/office/2006/metadata/properties" ma:root="true" ma:fieldsID="7cf185fc82ea8dd4cb979d0f375f72ee" ns1:_="" ns2:_="" ns3:_="">
    <xsd:import namespace="http://schemas.microsoft.com/sharepoint/v3"/>
    <xsd:import namespace="b3d8973d-8316-407a-8e30-0fccab978384"/>
    <xsd:import namespace="9b1224cd-25dc-4b65-9ab8-cd20bb62538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8973d-8316-407a-8e30-0fccab97838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224cd-25dc-4b65-9ab8-cd20bb625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237D3E-F1BA-41F4-9D06-CE7B8DCEDB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D9AF9F-C755-4518-BB3D-B319307344A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D7B02B2-BEA9-4AF0-A595-98DF09E080AF}"/>
</file>

<file path=docProps/app.xml><?xml version="1.0" encoding="utf-8"?>
<Properties xmlns="http://schemas.openxmlformats.org/officeDocument/2006/extended-properties" xmlns:vt="http://schemas.openxmlformats.org/officeDocument/2006/docPropsVTypes">
  <TotalTime>3179</TotalTime>
  <Words>1744</Words>
  <Application>Microsoft Macintosh PowerPoint</Application>
  <PresentationFormat>On-screen Show (4:3)</PresentationFormat>
  <Paragraphs>230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Conference of SDA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vgriffin</dc:creator>
  <cp:lastModifiedBy>Eric Pletcher</cp:lastModifiedBy>
  <cp:revision>138</cp:revision>
  <dcterms:created xsi:type="dcterms:W3CDTF">2014-08-20T20:11:05Z</dcterms:created>
  <dcterms:modified xsi:type="dcterms:W3CDTF">2018-09-26T22:02:39Z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0x0101003492E06408ADEE41BF0B67F14AB15500</vt:lpwstr>
  </property>
</Properties>
</file>