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98" r:id="rId5"/>
    <p:sldId id="299" r:id="rId6"/>
    <p:sldId id="256" r:id="rId7"/>
    <p:sldId id="258" r:id="rId8"/>
    <p:sldId id="259" r:id="rId9"/>
    <p:sldId id="263" r:id="rId10"/>
    <p:sldId id="295" r:id="rId11"/>
    <p:sldId id="260" r:id="rId12"/>
    <p:sldId id="261" r:id="rId13"/>
    <p:sldId id="257" r:id="rId14"/>
    <p:sldId id="292" r:id="rId15"/>
    <p:sldId id="293" r:id="rId16"/>
    <p:sldId id="294" r:id="rId17"/>
    <p:sldId id="262" r:id="rId18"/>
    <p:sldId id="264" r:id="rId19"/>
    <p:sldId id="274" r:id="rId20"/>
    <p:sldId id="271" r:id="rId21"/>
    <p:sldId id="280" r:id="rId22"/>
    <p:sldId id="266" r:id="rId23"/>
    <p:sldId id="265" r:id="rId24"/>
    <p:sldId id="267" r:id="rId25"/>
    <p:sldId id="269" r:id="rId26"/>
    <p:sldId id="268" r:id="rId27"/>
    <p:sldId id="270" r:id="rId28"/>
    <p:sldId id="272" r:id="rId29"/>
    <p:sldId id="291" r:id="rId30"/>
    <p:sldId id="281" r:id="rId31"/>
    <p:sldId id="286" r:id="rId32"/>
    <p:sldId id="290" r:id="rId33"/>
    <p:sldId id="283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39" autoAdjust="0"/>
    <p:restoredTop sz="69061" autoAdjust="0"/>
  </p:normalViewPr>
  <p:slideViewPr>
    <p:cSldViewPr>
      <p:cViewPr varScale="1">
        <p:scale>
          <a:sx n="85" d="100"/>
          <a:sy n="85" d="100"/>
        </p:scale>
        <p:origin x="147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3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3CC64-C1E9-46EA-93C7-695D0A34C318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4B62B-3A17-4E04-8666-1F44E5B779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85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>
              <a:solidFill>
                <a:srgbClr val="000000"/>
              </a:solidFill>
            </a:endParaRPr>
          </a:p>
          <a:p>
            <a:endParaRPr lang="en-US" b="0"/>
          </a:p>
          <a:p>
            <a:endParaRPr lang="en-US" b="0" baseline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A549-AC66-4EB9-91EB-8FA16D465EC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22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When hiking, her</a:t>
            </a:r>
            <a:r>
              <a:rPr lang="en-US" b="0" baseline="0" dirty="0"/>
              <a:t> standard shoes were a simple, inexpensive pair of Keds tennis shoes!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4B62B-3A17-4E04-8666-1F44E5B779D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77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/>
              <a:t>Hulda</a:t>
            </a:r>
            <a:r>
              <a:rPr lang="en-US" b="0" dirty="0"/>
              <a:t> was interviewed on healthy living.</a:t>
            </a:r>
            <a:r>
              <a:rPr lang="en-US" b="0" baseline="0" dirty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She was asked: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28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Her answer </a:t>
            </a:r>
            <a:r>
              <a:rPr lang="en-US" b="0" baseline="0" dirty="0"/>
              <a:t>makes us smile—but making healthy choices begins with a decision followed by action.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36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Read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20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A devout Seventh-day Adventist Christian, </a:t>
            </a:r>
            <a:r>
              <a:rPr lang="en-US" b="1" dirty="0"/>
              <a:t>Read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Have you been tempted to think it’s too late for</a:t>
            </a:r>
            <a:r>
              <a:rPr lang="en-US" b="0" baseline="0" dirty="0"/>
              <a:t> a fresh start?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Hulda’s story tells us that it is never too late to adopt a healthier lifestyle.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4B62B-3A17-4E04-8666-1F44E5B779D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18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/>
              <a:t>Hulda’s</a:t>
            </a:r>
            <a:r>
              <a:rPr lang="en-US" b="0" dirty="0"/>
              <a:t> story is a great “turn-around” story.  That’s what makes it so special.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If you are “stuck” doing less than your best and want to get moving, maybe it is your time for “turn-around” story!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4B62B-3A17-4E04-8666-1F44E5B779D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165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baseline="0" dirty="0"/>
              <a:t>God loves “turn around” stories too.</a:t>
            </a:r>
          </a:p>
          <a:p>
            <a:endParaRPr lang="en-US" baseline="0" dirty="0"/>
          </a:p>
          <a:p>
            <a:r>
              <a:rPr lang="en-US" baseline="0" dirty="0"/>
              <a:t>He has designed you for renewal, restoration, and recovery to build physical, emotional, and mental strength.</a:t>
            </a:r>
          </a:p>
          <a:p>
            <a:endParaRPr lang="en-US" baseline="0" dirty="0"/>
          </a:p>
          <a:p>
            <a:r>
              <a:rPr lang="en-US" baseline="0" dirty="0"/>
              <a:t>He can even place new desires and impulses within you.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4B62B-3A17-4E04-8666-1F44E5B779D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07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The principle is simple.</a:t>
            </a:r>
          </a:p>
          <a:p>
            <a:endParaRPr lang="en-US" dirty="0"/>
          </a:p>
          <a:p>
            <a:r>
              <a:rPr lang="en-US" dirty="0"/>
              <a:t>According to Dr. John </a:t>
            </a:r>
            <a:r>
              <a:rPr lang="en-US" dirty="0" err="1"/>
              <a:t>Ratey</a:t>
            </a:r>
            <a:r>
              <a:rPr lang="en-US" dirty="0"/>
              <a:t>, “the more fit you are, the more resilient your brain becomes and</a:t>
            </a:r>
            <a:r>
              <a:rPr lang="en-US" baseline="0" dirty="0"/>
              <a:t> the better it functions both cognitively and psychologically.  If you get your body in shape, your mind will follow.”</a:t>
            </a:r>
          </a:p>
          <a:p>
            <a:endParaRPr lang="en-US" baseline="0" dirty="0"/>
          </a:p>
          <a:p>
            <a:r>
              <a:rPr lang="en-US" baseline="0" dirty="0"/>
              <a:t>What is “resilience?”  (wait for response)  It’s the ability to “bounce back” and work through challenges.  It is a factor in emotional stability.</a:t>
            </a:r>
          </a:p>
          <a:p>
            <a:endParaRPr lang="en-US" baseline="0" dirty="0"/>
          </a:p>
          <a:p>
            <a:r>
              <a:rPr lang="en-US" baseline="0" dirty="0"/>
              <a:t>(Reference:  John </a:t>
            </a:r>
            <a:r>
              <a:rPr lang="en-US" baseline="0" dirty="0" err="1"/>
              <a:t>Ratey</a:t>
            </a:r>
            <a:r>
              <a:rPr lang="en-US" baseline="0" dirty="0"/>
              <a:t>;  Spark, p. 247)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4B62B-3A17-4E04-8666-1F44E5B779D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203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Would you agree with me that many of us do not take advantage of this tool as much as we can?</a:t>
            </a:r>
          </a:p>
          <a:p>
            <a:endParaRPr lang="en-US" dirty="0"/>
          </a:p>
          <a:p>
            <a:r>
              <a:rPr lang="en-US" baseline="0" dirty="0"/>
              <a:t>Starting a day with exercise will enhance mood, memory, learning and behavior.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Movement</a:t>
            </a:r>
            <a:r>
              <a:rPr lang="en-US" baseline="0" dirty="0"/>
              <a:t> helps shift your mood from depression to more optimism.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4B62B-3A17-4E04-8666-1F44E5B779D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76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baseline="0" dirty="0"/>
              <a:t>Modest increases yield big dividends!  </a:t>
            </a:r>
          </a:p>
          <a:p>
            <a:endParaRPr lang="en-US" baseline="0" dirty="0"/>
          </a:p>
          <a:p>
            <a:r>
              <a:rPr lang="en-US" baseline="0" dirty="0"/>
              <a:t>Just 10 minutes of brisk walking can increase your mood for the next hour.</a:t>
            </a:r>
          </a:p>
          <a:p>
            <a:endParaRPr lang="en-US" baseline="0" dirty="0"/>
          </a:p>
          <a:p>
            <a:r>
              <a:rPr lang="en-US" baseline="0" dirty="0"/>
              <a:t>Start with taking a 10 minute walk after meals or maybe adding 10 minutes to your established walking program.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4B62B-3A17-4E04-8666-1F44E5B779D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90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A549-AC66-4EB9-91EB-8FA16D465EC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206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Exercise </a:t>
            </a:r>
            <a:r>
              <a:rPr lang="en-US" baseline="0" dirty="0"/>
              <a:t>lowers stress hormones and increases hormones linked to well-being.</a:t>
            </a:r>
          </a:p>
          <a:p>
            <a:endParaRPr lang="en-US" baseline="0" dirty="0"/>
          </a:p>
          <a:p>
            <a:r>
              <a:rPr lang="en-US" baseline="0" dirty="0"/>
              <a:t>Exercise early in the day creates resilience to handle stress.</a:t>
            </a:r>
          </a:p>
          <a:p>
            <a:endParaRPr lang="en-US" baseline="0" dirty="0"/>
          </a:p>
          <a:p>
            <a:r>
              <a:rPr lang="en-US" baseline="0" dirty="0"/>
              <a:t>Exercise later in the day helps “burn up” built up stress.</a:t>
            </a:r>
          </a:p>
          <a:p>
            <a:endParaRPr lang="en-US" baseline="0" dirty="0"/>
          </a:p>
          <a:p>
            <a:r>
              <a:rPr lang="en-US" baseline="0" dirty="0"/>
              <a:t>When your blood gets pumping, your brain functions at its best.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4B62B-3A17-4E04-8666-1F44E5B779D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212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Exercise stimulates</a:t>
            </a:r>
            <a:r>
              <a:rPr lang="en-US" baseline="0" dirty="0"/>
              <a:t> production of new neurons in the brain. New neurons are born in the hippocampus when you exercise.</a:t>
            </a:r>
          </a:p>
          <a:p>
            <a:endParaRPr lang="en-US" baseline="0" dirty="0"/>
          </a:p>
          <a:p>
            <a:r>
              <a:rPr lang="en-US" baseline="0" dirty="0"/>
              <a:t>We used to think you had all the brain cells that you would ever have when you are born.</a:t>
            </a:r>
          </a:p>
          <a:p>
            <a:endParaRPr lang="en-US" baseline="0" dirty="0"/>
          </a:p>
          <a:p>
            <a:r>
              <a:rPr lang="en-US" baseline="0" dirty="0"/>
              <a:t>Now we know this is not true. Brain cells are born throughout your life, even in older years, with exercise.</a:t>
            </a:r>
          </a:p>
          <a:p>
            <a:endParaRPr lang="en-US" baseline="0" dirty="0"/>
          </a:p>
          <a:p>
            <a:r>
              <a:rPr lang="en-US" dirty="0"/>
              <a:t>Exercise</a:t>
            </a:r>
            <a:r>
              <a:rPr lang="en-US" baseline="0" dirty="0"/>
              <a:t> can help reduce risk for dementia and Alzheimer's disease where brain connections have been eroded. </a:t>
            </a:r>
          </a:p>
          <a:p>
            <a:endParaRPr lang="en-US" baseline="0" dirty="0"/>
          </a:p>
          <a:p>
            <a:r>
              <a:rPr lang="en-US" dirty="0"/>
              <a:t>Exercise forces the brain to connect, work, and get back into action.</a:t>
            </a:r>
          </a:p>
          <a:p>
            <a:endParaRPr lang="en-US" dirty="0"/>
          </a:p>
          <a:p>
            <a:r>
              <a:rPr lang="en-US" dirty="0"/>
              <a:t>Learning</a:t>
            </a:r>
            <a:r>
              <a:rPr lang="en-US" baseline="0" dirty="0"/>
              <a:t> and memory are sharpened with daily exercise.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4B62B-3A17-4E04-8666-1F44E5B779D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524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Movement helps your brain stay mentally sharp.</a:t>
            </a:r>
            <a:r>
              <a:rPr lang="en-US" baseline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Amazingly, the areas of the brain linked to creativity and planning share the same areas of the brain that govern movement!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(Reference:  John </a:t>
            </a:r>
            <a:r>
              <a:rPr lang="en-US" baseline="0" dirty="0" err="1"/>
              <a:t>Ratey</a:t>
            </a:r>
            <a:r>
              <a:rPr lang="en-US" baseline="0" dirty="0"/>
              <a:t>;  Spark, p. 3)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4B62B-3A17-4E04-8666-1F44E5B779D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72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What’s the best exercise for you?  (wait</a:t>
            </a:r>
            <a:r>
              <a:rPr lang="en-US" b="0" baseline="0" dirty="0"/>
              <a:t> for response)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Bottom line: it’s the one you will do!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4B62B-3A17-4E04-8666-1F44E5B779D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089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The</a:t>
            </a:r>
            <a:r>
              <a:rPr lang="en-US" baseline="0" dirty="0"/>
              <a:t> question we need to ask ourselves each day is not “Am I going to exercise, but WHEN and WHERE am I going to exercise!”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4B62B-3A17-4E04-8666-1F44E5B779D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072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dirty="0"/>
              <a:t>Mix it up for variety!  That will encourage</a:t>
            </a:r>
            <a:r>
              <a:rPr lang="en-US" baseline="0" dirty="0"/>
              <a:t> improvement in strength, flexibility, balance, and aerobic (heart) health.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4B62B-3A17-4E04-8666-1F44E5B779D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725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About </a:t>
            </a:r>
            <a:r>
              <a:rPr lang="en-US" b="0" baseline="0" dirty="0"/>
              <a:t>2,000 steps equals one mile. Do you have  device to count your steps?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Track your steps for a couple of days. Then try to add about 500 more steps in your day.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Walk that number of steps a few days and then gradually add more steps.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If you are in good health, a reasonable goal is 10,000 steps a day which is about 5 miles.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4B62B-3A17-4E04-8666-1F44E5B779D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566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Exercise also helps control appetite and reduce cravings for snacks and sweets.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4B62B-3A17-4E04-8666-1F44E5B779D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907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You may be in a situation of</a:t>
            </a:r>
            <a:r>
              <a:rPr lang="en-US" baseline="0" dirty="0"/>
              <a:t> limited movement.</a:t>
            </a:r>
          </a:p>
          <a:p>
            <a:endParaRPr lang="en-US" baseline="0" dirty="0"/>
          </a:p>
          <a:p>
            <a:r>
              <a:rPr lang="en-US" baseline="0" dirty="0"/>
              <a:t>Fix your focus on what you CAN do, not what you can’t.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If your legs are limited, exercise with your arms. Work with a physical therapist to design a program tailored to your need.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4B62B-3A17-4E04-8666-1F44E5B779D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253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God is waiting to give</a:t>
            </a:r>
            <a:r>
              <a:rPr lang="en-US" baseline="0" dirty="0"/>
              <a:t> you the will and desire to live a better life.  </a:t>
            </a:r>
          </a:p>
          <a:p>
            <a:endParaRPr lang="en-US" baseline="0" dirty="0"/>
          </a:p>
          <a:p>
            <a:r>
              <a:rPr lang="en-US" baseline="0" dirty="0"/>
              <a:t>He died for you and He has a plan.  He wants to import  will-power; way-power; and Word-power!</a:t>
            </a:r>
          </a:p>
          <a:p>
            <a:endParaRPr lang="en-US" baseline="0" dirty="0"/>
          </a:p>
          <a:p>
            <a:r>
              <a:rPr lang="en-US" baseline="0" dirty="0"/>
              <a:t>What might your life look like if you take Him up on His offer?  (wait for response)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God wants to add value to the</a:t>
            </a:r>
            <a:r>
              <a:rPr lang="en-US" baseline="0" dirty="0"/>
              <a:t> life you have now—but there is more…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4B62B-3A17-4E04-8666-1F44E5B779D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17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Presenter: Please read and study the tract that accompanies this PowerPoint</a:t>
            </a:r>
            <a:r>
              <a:rPr lang="en-US" b="1" baseline="0" dirty="0"/>
              <a:t> to prepare for this presentation.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r>
              <a:rPr lang="en-US" b="0" dirty="0"/>
              <a:t>Exercise can make us feel better—but</a:t>
            </a:r>
            <a:r>
              <a:rPr lang="en-US" b="0" baseline="0" dirty="0"/>
              <a:t> why?</a:t>
            </a:r>
          </a:p>
          <a:p>
            <a:endParaRPr lang="en-US" b="0" baseline="0" dirty="0"/>
          </a:p>
          <a:p>
            <a:r>
              <a:rPr lang="en-US" b="0" baseline="0" dirty="0"/>
              <a:t>In this presentation, </a:t>
            </a:r>
            <a:r>
              <a:rPr lang="en-US" b="1" baseline="0" dirty="0"/>
              <a:t>Read slide </a:t>
            </a:r>
            <a:r>
              <a:rPr lang="en-US" b="0" baseline="0" dirty="0"/>
              <a:t>we will focus on the mental health benefits of exercise.</a:t>
            </a:r>
          </a:p>
          <a:p>
            <a:endParaRPr lang="en-US" b="0" baseline="0" dirty="0"/>
          </a:p>
          <a:p>
            <a:r>
              <a:rPr lang="en-US" b="0" baseline="0" dirty="0"/>
              <a:t>Exercise not only builds and conditions the body—it builds and conditions the brain.</a:t>
            </a:r>
            <a:endParaRPr lang="en-US" b="0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And it’s never to late to start exercising. The benefits are beyond measure.</a:t>
            </a:r>
            <a:endParaRPr lang="en-US" b="0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4B62B-3A17-4E04-8666-1F44E5B779D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960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Exercise is vitally connected with lifestyle and nutrition.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the beginning, we were designed to move.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exercise are you going to enjoy this week? (wait for response)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God blessed man with exercise as an antidote to many mental, physical, and emotional maladies, and He will help you improve—as you get up and move!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4B62B-3A17-4E04-8666-1F44E5B779D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06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b="0" baseline="0" dirty="0"/>
          </a:p>
          <a:p>
            <a:r>
              <a:rPr lang="en-US" b="0" baseline="0" dirty="0" err="1"/>
              <a:t>Hulda</a:t>
            </a:r>
            <a:r>
              <a:rPr lang="en-US" b="0" baseline="0" dirty="0"/>
              <a:t> was one of 18 children born to a farming couple in Saskatchewan, Canada in 1896.</a:t>
            </a:r>
          </a:p>
          <a:p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 was raised on 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Canadian farm with a diet rich in meat, milk, cream, butter, eggs, and candy.</a:t>
            </a:r>
            <a:endParaRPr lang="en-US" b="0" baseline="0" dirty="0"/>
          </a:p>
          <a:p>
            <a:r>
              <a:rPr lang="en-US" b="1" baseline="0" dirty="0"/>
              <a:t> </a:t>
            </a:r>
          </a:p>
          <a:p>
            <a:endParaRPr lang="en-US" b="1" baseline="0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62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b="1" dirty="0"/>
          </a:p>
          <a:p>
            <a:r>
              <a:rPr lang="en-US" b="0" dirty="0" err="1"/>
              <a:t>Hulda’s</a:t>
            </a:r>
            <a:r>
              <a:rPr lang="en-US" b="0" baseline="0" dirty="0"/>
              <a:t> long hours of work and study without exercise damaged her health in spite of an improved diet.</a:t>
            </a:r>
          </a:p>
          <a:p>
            <a:endParaRPr lang="en-US" b="0" baseline="0" dirty="0"/>
          </a:p>
          <a:p>
            <a:r>
              <a:rPr lang="en-US" b="0" baseline="0" dirty="0"/>
              <a:t>She needed a more complete makeover!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89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In time, tragedy struck:</a:t>
            </a:r>
          </a:p>
          <a:p>
            <a:endParaRPr lang="en-US" b="1" dirty="0"/>
          </a:p>
          <a:p>
            <a:r>
              <a:rPr lang="en-US" b="1" dirty="0"/>
              <a:t>Read slide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44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Read</a:t>
            </a:r>
            <a:r>
              <a:rPr lang="en-US" b="1" baseline="0" dirty="0"/>
              <a:t> slide.</a:t>
            </a:r>
          </a:p>
          <a:p>
            <a:endParaRPr lang="en-US" b="1" baseline="0" dirty="0"/>
          </a:p>
          <a:p>
            <a:endParaRPr lang="en-US" b="1" dirty="0"/>
          </a:p>
          <a:p>
            <a:r>
              <a:rPr lang="en-US" b="0" dirty="0"/>
              <a:t>(NOTE:  Mt. Fuji</a:t>
            </a:r>
            <a:r>
              <a:rPr lang="en-US" b="0" baseline="0" dirty="0"/>
              <a:t> is 12,388 ft., the highest mountain in Japan.)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29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30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D45521-D599-4F73-9336-A5AA4218C739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9699" name="4 Forma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591" tIns="45795" rIns="91591" bIns="45795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D1E77DD-6A36-4831-99B6-8AAB9BC11218}" type="slidenum">
              <a:rPr lang="es-MX" sz="1200" smtClean="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700" name="63489 Rectángulo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noFill/>
          <a:ln cap="flat">
            <a:headEnd type="none" w="med" len="med"/>
            <a:tailEnd type="none" w="med" len="med"/>
          </a:ln>
        </p:spPr>
      </p:sp>
      <p:sp>
        <p:nvSpPr>
          <p:cNvPr id="29701" name="63490 Rectángulo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1625"/>
          </a:xfrm>
          <a:noFill/>
          <a:ln/>
        </p:spPr>
        <p:txBody>
          <a:bodyPr lIns="91591" tIns="45795" rIns="91591" bIns="4579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u="none" dirty="0"/>
              <a:t>Having reached the summit of Mt Whitney 23 times, she</a:t>
            </a:r>
            <a:r>
              <a:rPr lang="es-ES" b="0" u="none" baseline="0" dirty="0"/>
              <a:t> </a:t>
            </a:r>
            <a:r>
              <a:rPr lang="es-ES" b="0" u="none" baseline="0" dirty="0" err="1"/>
              <a:t>became</a:t>
            </a:r>
            <a:r>
              <a:rPr lang="es-ES" b="0" u="none" baseline="0" dirty="0"/>
              <a:t> a</a:t>
            </a:r>
            <a:r>
              <a:rPr lang="es-ES" b="0" u="none" dirty="0"/>
              <a:t>ffectionately</a:t>
            </a:r>
            <a:r>
              <a:rPr lang="es-ES" b="0" u="none" baseline="0" dirty="0"/>
              <a:t> known as </a:t>
            </a:r>
            <a:r>
              <a:rPr lang="es-ES" b="1" u="none" baseline="0" dirty="0"/>
              <a:t>“Grandma Whitney.”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1" u="non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u="none" baseline="0" dirty="0"/>
              <a:t>The mountain peak is named </a:t>
            </a:r>
            <a:r>
              <a:rPr lang="es-ES" b="1" u="none" baseline="0" dirty="0"/>
              <a:t>“Crooks Peak” </a:t>
            </a:r>
            <a:r>
              <a:rPr lang="es-ES" b="0" u="none" baseline="0" dirty="0"/>
              <a:t>in her honor.</a:t>
            </a:r>
            <a:endParaRPr lang="es-ES" b="0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1" u="none" baseline="0" dirty="0"/>
          </a:p>
          <a:p>
            <a:pPr eaLnBrk="1" hangingPunct="1"/>
            <a:endParaRPr lang="es-ES" b="0" u="none" dirty="0"/>
          </a:p>
          <a:p>
            <a:pPr eaLnBrk="1" hangingPunct="1"/>
            <a:endParaRPr lang="es-ES" b="0" u="none" dirty="0"/>
          </a:p>
        </p:txBody>
      </p:sp>
    </p:spTree>
    <p:extLst>
      <p:ext uri="{BB962C8B-B14F-4D97-AF65-F5344CB8AC3E}">
        <p14:creationId xmlns:p14="http://schemas.microsoft.com/office/powerpoint/2010/main" val="639083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18FB-BEE4-43A7-88A9-F3E7F537D180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E77FC-5E6C-4D09-BED5-DC9DDB291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18FB-BEE4-43A7-88A9-F3E7F537D180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E77FC-5E6C-4D09-BED5-DC9DDB291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18FB-BEE4-43A7-88A9-F3E7F537D180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E77FC-5E6C-4D09-BED5-DC9DDB291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409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18FB-BEE4-43A7-88A9-F3E7F537D180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E77FC-5E6C-4D09-BED5-DC9DDB291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18FB-BEE4-43A7-88A9-F3E7F537D180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E77FC-5E6C-4D09-BED5-DC9DDB291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18FB-BEE4-43A7-88A9-F3E7F537D180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E77FC-5E6C-4D09-BED5-DC9DDB291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18FB-BEE4-43A7-88A9-F3E7F537D180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E77FC-5E6C-4D09-BED5-DC9DDB291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18FB-BEE4-43A7-88A9-F3E7F537D180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E77FC-5E6C-4D09-BED5-DC9DDB291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18FB-BEE4-43A7-88A9-F3E7F537D180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E77FC-5E6C-4D09-BED5-DC9DDB291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18FB-BEE4-43A7-88A9-F3E7F537D180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E77FC-5E6C-4D09-BED5-DC9DDB291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18FB-BEE4-43A7-88A9-F3E7F537D180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E77FC-5E6C-4D09-BED5-DC9DDB291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0"/>
              </a:schemeClr>
            </a:gs>
            <a:gs pos="30000">
              <a:schemeClr val="accent2">
                <a:lumMod val="50000"/>
              </a:schemeClr>
            </a:gs>
            <a:gs pos="70000">
              <a:srgbClr val="663300"/>
            </a:gs>
            <a:gs pos="100000">
              <a:srgbClr val="66301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E18FB-BEE4-43A7-88A9-F3E7F537D180}" type="datetimeFigureOut">
              <a:rPr lang="en-US" smtClean="0"/>
              <a:pPr/>
              <a:t>6/14/18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E77FC-5E6C-4D09-BED5-DC9DDB291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5800" y="4267200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Images used in </a:t>
            </a:r>
            <a:r>
              <a:rPr lang="en-US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powerpoint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presentation are part of the presentation and not to be used out of context of the presentation, may not be used as stand-alone images unless to promote the presentation/event, and may not be resold in singular form or as part of an image library.  Images are © </a:t>
            </a:r>
            <a:r>
              <a:rPr lang="en-US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Alamy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and presentation templates and content therein are © MISDA, any other usage requires written permission from both parties.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453258" y="2337936"/>
            <a:ext cx="8233542" cy="1846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srgbClr val="EEECE1"/>
                </a:solidFill>
                <a:latin typeface="Arial" charset="0"/>
                <a:ea typeface="Arial" charset="0"/>
                <a:cs typeface="Arial" charset="0"/>
              </a:rPr>
              <a:t>Images © </a:t>
            </a:r>
            <a:r>
              <a:rPr lang="en-US" sz="4000" dirty="0" err="1">
                <a:solidFill>
                  <a:srgbClr val="EEECE1"/>
                </a:solidFill>
                <a:latin typeface="Arial" charset="0"/>
                <a:ea typeface="Arial" charset="0"/>
                <a:cs typeface="Arial" charset="0"/>
              </a:rPr>
              <a:t>Alamy</a:t>
            </a:r>
            <a:br>
              <a:rPr lang="en-US" sz="6000" dirty="0">
                <a:solidFill>
                  <a:srgbClr val="EEECE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dirty="0" err="1">
                <a:solidFill>
                  <a:srgbClr val="EEECE1"/>
                </a:solidFill>
                <a:latin typeface="Arial" charset="0"/>
                <a:ea typeface="Arial" charset="0"/>
                <a:cs typeface="Arial" charset="0"/>
              </a:rPr>
              <a:t>www.alamy.com</a:t>
            </a:r>
            <a:endParaRPr lang="en-US" sz="3200" dirty="0">
              <a:solidFill>
                <a:srgbClr val="EEECE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5" b="91636" l="1502" r="96847">
                        <a14:foregroundMark x1="42643" y1="41455" x2="42643" y2="41455"/>
                        <a14:foregroundMark x1="14114" y1="55273" x2="14114" y2="55273"/>
                        <a14:foregroundMark x1="85886" y1="59273" x2="85886" y2="59273"/>
                        <a14:foregroundMark x1="23123" y1="34545" x2="23123" y2="3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600" y="1276885"/>
            <a:ext cx="2590800" cy="106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53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3BFA0A-59FE-0C48-B0ED-E8AE15556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0E47AC-0EF3-DC43-88D4-8B5484D74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74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F11089-A8BB-CF42-9DB9-F5AFEDD60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81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919035-7487-4C4A-986D-0FB2A36E4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79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2BF972-9BD6-F943-9437-578C664F3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07B5AC-1590-8149-8DD7-F991EB526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BD5095-6108-1E41-B532-E4D040DED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C091A3-7ECB-B84C-8BCA-8A8274C63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C7155C-EF8F-704F-BA83-3EC83C66D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0EFCA1-FD40-D94C-9217-99D392C45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4400" y="2286000"/>
            <a:ext cx="7391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Scripture quotations used in </a:t>
            </a:r>
            <a:r>
              <a:rPr lang="en-US" b="1" i="1">
                <a:solidFill>
                  <a:prstClr val="white"/>
                </a:solidFill>
              </a:rPr>
              <a:t>Balanced Living PowerPoints</a:t>
            </a:r>
            <a:r>
              <a:rPr lang="en-US">
                <a:solidFill>
                  <a:prstClr val="white"/>
                </a:solidFill>
              </a:rPr>
              <a:t> are taken from Bibles in the Public Domain which have no USA copyright restrictions.  We have indicated which version each quotation is taken from as follows:</a:t>
            </a:r>
          </a:p>
          <a:p>
            <a:r>
              <a:rPr lang="en-US" b="1">
                <a:solidFill>
                  <a:prstClr val="white"/>
                </a:solidFill>
              </a:rPr>
              <a:t>KJV</a:t>
            </a:r>
            <a:r>
              <a:rPr lang="en-US">
                <a:solidFill>
                  <a:prstClr val="white"/>
                </a:solidFill>
              </a:rPr>
              <a:t> - King James Version </a:t>
            </a:r>
          </a:p>
          <a:p>
            <a:r>
              <a:rPr lang="en-US" b="1">
                <a:solidFill>
                  <a:prstClr val="white"/>
                </a:solidFill>
              </a:rPr>
              <a:t>BBE</a:t>
            </a:r>
            <a:r>
              <a:rPr lang="en-US">
                <a:solidFill>
                  <a:prstClr val="white"/>
                </a:solidFill>
              </a:rPr>
              <a:t> - Bible in Basic English</a:t>
            </a:r>
          </a:p>
          <a:p>
            <a:r>
              <a:rPr lang="en-US" b="1">
                <a:solidFill>
                  <a:prstClr val="white"/>
                </a:solidFill>
              </a:rPr>
              <a:t>WEB</a:t>
            </a:r>
            <a:r>
              <a:rPr lang="en-US">
                <a:solidFill>
                  <a:prstClr val="white"/>
                </a:solidFill>
              </a:rPr>
              <a:t> - World English Bible</a:t>
            </a:r>
          </a:p>
          <a:p>
            <a:r>
              <a:rPr lang="en-US" b="1">
                <a:solidFill>
                  <a:prstClr val="white"/>
                </a:solidFill>
              </a:rPr>
              <a:t>DBY</a:t>
            </a:r>
            <a:r>
              <a:rPr lang="en-US">
                <a:solidFill>
                  <a:prstClr val="white"/>
                </a:solidFill>
              </a:rPr>
              <a:t> - Darby's Translation</a:t>
            </a:r>
          </a:p>
          <a:p>
            <a:r>
              <a:rPr lang="en-US">
                <a:solidFill>
                  <a:prstClr val="white"/>
                </a:solidFill>
              </a:rPr>
              <a:t>Any scriptures not otherwise noted are the author's paraphrase of one of these versions.</a:t>
            </a:r>
          </a:p>
          <a:p>
            <a:endParaRPr lang="en-US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421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5D658C-54C0-A84C-BF01-5A8AB03E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2A65B1-BA31-7341-ABF9-F298998F1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B5FF0B-58DA-CD41-AECA-158E1EEBC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B3EB15-8F28-6741-8FE7-55F596AE4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EEE1C9-FB97-8747-A2C3-FF4E274C4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40011-735B-A94E-AD36-4A382EB38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5E1217-DAD0-7A46-A846-15854BDA3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91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34E85E-3BC4-D340-8C20-3463E18F9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C835A7-F7BE-AC4B-92CB-F61A2151C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ED1416-BB84-5B45-9F39-19603EEE3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300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11F712-22DD-6C4E-A61B-16C4D2E3C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78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893914-1612-B24C-8518-F95C4D7B9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B42EF7-A66F-9D41-97B4-F378D6126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9C4341-7FE0-BF47-8F6C-666DBA5CC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CEAD5-0BFF-4D46-B5AF-BE18A6683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35825A-2346-3B4A-A9C0-3C1164DB7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6ECB6B-04CD-714D-B75B-C67808E0D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53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81A546-DB8C-DF40-89E1-92C21407E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AE853A-25E4-234F-B10F-EE36EE6A7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92E06408ADEE41BF0B67F14AB15500" ma:contentTypeVersion="9" ma:contentTypeDescription="Create a new document." ma:contentTypeScope="" ma:versionID="72ed82b64911a7369b5a56d320e07570">
  <xsd:schema xmlns:xsd="http://www.w3.org/2001/XMLSchema" xmlns:xs="http://www.w3.org/2001/XMLSchema" xmlns:p="http://schemas.microsoft.com/office/2006/metadata/properties" xmlns:ns1="http://schemas.microsoft.com/sharepoint/v3" xmlns:ns2="b3d8973d-8316-407a-8e30-0fccab978384" xmlns:ns3="9b1224cd-25dc-4b65-9ab8-cd20bb625383" targetNamespace="http://schemas.microsoft.com/office/2006/metadata/properties" ma:root="true" ma:fieldsID="7cf185fc82ea8dd4cb979d0f375f72ee" ns1:_="" ns2:_="" ns3:_="">
    <xsd:import namespace="http://schemas.microsoft.com/sharepoint/v3"/>
    <xsd:import namespace="b3d8973d-8316-407a-8e30-0fccab978384"/>
    <xsd:import namespace="9b1224cd-25dc-4b65-9ab8-cd20bb62538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d8973d-8316-407a-8e30-0fccab97838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224cd-25dc-4b65-9ab8-cd20bb6253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7EFBAC7-BABE-49B9-AE1A-A8D311ABD14D}"/>
</file>

<file path=customXml/itemProps2.xml><?xml version="1.0" encoding="utf-8"?>
<ds:datastoreItem xmlns:ds="http://schemas.openxmlformats.org/officeDocument/2006/customXml" ds:itemID="{D42BB0A3-5593-4861-B86F-0913230279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8BCB28-DFED-4D7C-A224-983AD89E0C4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874</TotalTime>
  <Words>1332</Words>
  <Application>Microsoft Macintosh PowerPoint</Application>
  <PresentationFormat>On-screen Show (4:3)</PresentationFormat>
  <Paragraphs>208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Michigan Conference of SDA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vgriffin</dc:creator>
  <cp:lastModifiedBy>Eric Pletcher</cp:lastModifiedBy>
  <cp:revision>119</cp:revision>
  <dcterms:created xsi:type="dcterms:W3CDTF">2014-10-19T19:59:18Z</dcterms:created>
  <dcterms:modified xsi:type="dcterms:W3CDTF">2018-06-14T17:35:38Z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0x0101003492E06408ADEE41BF0B67F14AB15500</vt:lpwstr>
  </property>
</Properties>
</file>