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FF"/>
    <a:srgbClr val="FFFFCC"/>
    <a:srgbClr val="66CC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88" d="100"/>
          <a:sy n="88" d="100"/>
        </p:scale>
        <p:origin x="-128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C8E32-A5BB-4990-B8AE-3B44912496C1}"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8E32-A5BB-4990-B8AE-3B44912496C1}"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8E32-A5BB-4990-B8AE-3B44912496C1}"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8E32-A5BB-4990-B8AE-3B44912496C1}"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C8E32-A5BB-4990-B8AE-3B44912496C1}"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C8E32-A5BB-4990-B8AE-3B44912496C1}"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C8E32-A5BB-4990-B8AE-3B44912496C1}" type="datetimeFigureOut">
              <a:rPr lang="en-US" smtClean="0"/>
              <a:pPr/>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C8E32-A5BB-4990-B8AE-3B44912496C1}" type="datetimeFigureOut">
              <a:rPr lang="en-US" smtClean="0"/>
              <a:pPr/>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C8E32-A5BB-4990-B8AE-3B44912496C1}" type="datetimeFigureOut">
              <a:rPr lang="en-US" smtClean="0"/>
              <a:pPr/>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8E32-A5BB-4990-B8AE-3B44912496C1}"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8E32-A5BB-4990-B8AE-3B44912496C1}"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4B26E-0AFC-4809-8A51-4FD35D5B2C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C8E32-A5BB-4990-B8AE-3B44912496C1}" type="datetimeFigureOut">
              <a:rPr lang="en-US" smtClean="0"/>
              <a:pPr/>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4B26E-0AFC-4809-8A51-4FD35D5B2C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r>
              <a:rPr lang="en-US" sz="4800" dirty="0" smtClean="0">
                <a:solidFill>
                  <a:schemeClr val="bg1"/>
                </a:solidFill>
                <a:effectLst>
                  <a:outerShdw blurRad="38100" dist="38100" dir="2700000" algn="tl">
                    <a:srgbClr val="000000">
                      <a:alpha val="43137"/>
                    </a:srgbClr>
                  </a:outerShdw>
                </a:effectLst>
              </a:rPr>
              <a:t>Grow Michigan Health</a:t>
            </a:r>
            <a:endParaRPr lang="en-US" sz="4800"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600" dirty="0" smtClean="0">
                <a:solidFill>
                  <a:srgbClr val="CCFF99"/>
                </a:solidFill>
                <a:effectLst>
                  <a:outerShdw blurRad="38100" dist="38100" dir="2700000" algn="tl">
                    <a:srgbClr val="000000">
                      <a:alpha val="43137"/>
                    </a:srgbClr>
                  </a:outerShdw>
                </a:effectLst>
              </a:rPr>
              <a:t>02. Essential Principles                 of Health Ministry</a:t>
            </a:r>
            <a:endParaRPr lang="en-US" sz="3600" dirty="0">
              <a:solidFill>
                <a:srgbClr val="CCFF99"/>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676401"/>
            <a:ext cx="6705600" cy="3970318"/>
          </a:xfrm>
          <a:prstGeom prst="rect">
            <a:avLst/>
          </a:prstGeom>
          <a:noFill/>
        </p:spPr>
        <p:txBody>
          <a:bodyPr wrap="square" rtlCol="0">
            <a:spAutoFit/>
          </a:bodyPr>
          <a:lstStyle/>
          <a:p>
            <a:r>
              <a:rPr lang="en-US" sz="3600" b="1" dirty="0" smtClean="0">
                <a:solidFill>
                  <a:srgbClr val="FFFFCC"/>
                </a:solidFill>
              </a:rPr>
              <a:t> </a:t>
            </a:r>
            <a:r>
              <a:rPr lang="en-US" sz="3600" b="1" dirty="0" smtClean="0">
                <a:solidFill>
                  <a:srgbClr val="CCFF99"/>
                </a:solidFill>
                <a:effectLst>
                  <a:outerShdw blurRad="38100" dist="38100" dir="2700000" algn="tl">
                    <a:srgbClr val="000000">
                      <a:alpha val="43137"/>
                    </a:srgbClr>
                  </a:outerShdw>
                </a:effectLst>
              </a:rPr>
              <a:t>“Not all suffering is a punishment for sin. To many, sickness and suffering are a sure sign of God’s disfavor, and conversely, they think that if nothing is troubling them, God is pleased with their general way of life…</a:t>
            </a:r>
            <a:endParaRPr lang="en-US" sz="3600" dirty="0" smtClean="0">
              <a:solidFill>
                <a:srgbClr val="CCFF99"/>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014478"/>
            <a:ext cx="6705600" cy="2739211"/>
          </a:xfrm>
          <a:prstGeom prst="rect">
            <a:avLst/>
          </a:prstGeom>
          <a:noFill/>
        </p:spPr>
        <p:txBody>
          <a:bodyPr wrap="square" rtlCol="0">
            <a:spAutoFit/>
          </a:bodyPr>
          <a:lstStyle/>
          <a:p>
            <a:r>
              <a:rPr lang="en-US" sz="3600" b="1" dirty="0" smtClean="0">
                <a:solidFill>
                  <a:srgbClr val="CCFF99"/>
                </a:solidFill>
                <a:effectLst>
                  <a:outerShdw blurRad="38100" dist="38100" dir="2700000" algn="tl">
                    <a:srgbClr val="000000">
                      <a:alpha val="43137"/>
                    </a:srgbClr>
                  </a:outerShdw>
                </a:effectLst>
              </a:rPr>
              <a:t>“Such reasoning and prayers are not safe.” Compare Job with the </a:t>
            </a:r>
            <a:r>
              <a:rPr lang="en-US" sz="3600" b="1" dirty="0" err="1" smtClean="0">
                <a:solidFill>
                  <a:srgbClr val="CCFF99"/>
                </a:solidFill>
                <a:effectLst>
                  <a:outerShdw blurRad="38100" dist="38100" dir="2700000" algn="tl">
                    <a:srgbClr val="000000">
                      <a:alpha val="43137"/>
                    </a:srgbClr>
                  </a:outerShdw>
                </a:effectLst>
              </a:rPr>
              <a:t>antedeluvians</a:t>
            </a:r>
            <a:r>
              <a:rPr lang="en-US" sz="3600" b="1" dirty="0" smtClean="0">
                <a:solidFill>
                  <a:srgbClr val="CCFF99"/>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		ML </a:t>
            </a:r>
            <a:r>
              <a:rPr lang="en-US" sz="3200" b="1" dirty="0" err="1" smtClean="0">
                <a:solidFill>
                  <a:schemeClr val="bg1"/>
                </a:solidFill>
                <a:effectLst>
                  <a:outerShdw blurRad="38100" dist="38100" dir="2700000" algn="tl">
                    <a:srgbClr val="000000">
                      <a:alpha val="43137"/>
                    </a:srgbClr>
                  </a:outerShdw>
                </a:effectLst>
              </a:rPr>
              <a:t>Andreassen</a:t>
            </a:r>
            <a:r>
              <a:rPr lang="en-US" sz="3200" b="1" dirty="0" smtClean="0">
                <a:solidFill>
                  <a:schemeClr val="bg1"/>
                </a:solidFill>
                <a:effectLst>
                  <a:outerShdw blurRad="38100" dist="38100" dir="2700000" algn="tl">
                    <a:srgbClr val="000000">
                      <a:alpha val="43137"/>
                    </a:srgbClr>
                  </a:outerShdw>
                </a:effectLst>
              </a:rPr>
              <a:t>, The Faith 			of Jesus, p. 180, 186. </a:t>
            </a:r>
            <a:endParaRPr lang="en-US" sz="3600" dirty="0" smtClean="0">
              <a:solidFill>
                <a:srgbClr val="FFFFCC"/>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4000" dirty="0" smtClean="0">
                <a:solidFill>
                  <a:srgbClr val="FFFFCC"/>
                </a:solidFill>
                <a:effectLst>
                  <a:outerShdw blurRad="38100" dist="38100" dir="2700000" algn="tl">
                    <a:srgbClr val="000000">
                      <a:alpha val="43137"/>
                    </a:srgbClr>
                  </a:outerShdw>
                </a:effectLst>
              </a:rPr>
              <a:t>2. Sensible and Balanced</a:t>
            </a:r>
            <a:endParaRPr lang="en-US" sz="4000" dirty="0">
              <a:solidFill>
                <a:srgbClr val="FFFFCC"/>
              </a:solidFill>
              <a:effectLst>
                <a:outerShdw blurRad="38100" dist="38100" dir="2700000" algn="tl">
                  <a:srgbClr val="000000">
                    <a:alpha val="43137"/>
                  </a:srgbClr>
                </a:outerShdw>
              </a:effectLst>
            </a:endParaRPr>
          </a:p>
        </p:txBody>
      </p:sp>
      <p:sp>
        <p:nvSpPr>
          <p:cNvPr id="5" name="TextBox 4"/>
          <p:cNvSpPr txBox="1"/>
          <p:nvPr/>
        </p:nvSpPr>
        <p:spPr>
          <a:xfrm>
            <a:off x="1143000" y="2895600"/>
            <a:ext cx="6705600" cy="2616101"/>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“We wish to present temperance and health reform from a Bible standpoint and to be very cautious not to go to extremes… </a:t>
            </a:r>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1905000"/>
            <a:ext cx="1673856"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Sensible:</a:t>
            </a:r>
            <a:endParaRPr lang="en-US" sz="3200" dirty="0">
              <a:solidFill>
                <a:srgbClr val="99CCFF"/>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447800"/>
            <a:ext cx="6705600" cy="4524315"/>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“Let us be careful not to graft into health reform one false shoot according to our own peculiar overstrained ideas and weave   into it our own strong traits of character, making these as the voice of God, and passing judgment.”  		</a:t>
            </a:r>
            <a:r>
              <a:rPr lang="en-US" sz="3200" b="1" dirty="0" smtClean="0">
                <a:solidFill>
                  <a:schemeClr val="bg1"/>
                </a:solidFill>
                <a:effectLst>
                  <a:outerShdw blurRad="38100" dist="38100" dir="2700000" algn="tl">
                    <a:srgbClr val="000000">
                      <a:alpha val="43137"/>
                    </a:srgbClr>
                  </a:outerShdw>
                </a:effectLst>
              </a:rPr>
              <a:t>3 SM 284</a:t>
            </a:r>
            <a:endParaRPr lang="en-US" sz="3600" dirty="0" smtClean="0">
              <a:solidFill>
                <a:schemeClr val="bg1"/>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1200329"/>
          </a:xfrm>
          <a:prstGeom prst="rect">
            <a:avLst/>
          </a:prstGeom>
          <a:noFill/>
        </p:spPr>
        <p:txBody>
          <a:bodyPr wrap="square" rtlCol="0">
            <a:spAutoFit/>
          </a:bodyPr>
          <a:lstStyle/>
          <a:p>
            <a:pPr>
              <a:buSzPct val="100000"/>
              <a:buFont typeface="Wingdings" pitchFamily="2" charset="2"/>
              <a:buChar char="ü"/>
            </a:pPr>
            <a:r>
              <a:rPr lang="en-US" sz="3600" b="1" dirty="0" smtClean="0">
                <a:solidFill>
                  <a:srgbClr val="FFFFCC"/>
                </a:solidFill>
              </a:rPr>
              <a:t> </a:t>
            </a:r>
            <a:r>
              <a:rPr lang="en-US" sz="3600" b="1" dirty="0" smtClean="0">
                <a:solidFill>
                  <a:schemeClr val="bg1"/>
                </a:solidFill>
                <a:effectLst>
                  <a:outerShdw blurRad="38100" dist="38100" dir="2700000" algn="tl">
                    <a:srgbClr val="000000">
                      <a:alpha val="43137"/>
                    </a:srgbClr>
                  </a:outerShdw>
                </a:effectLst>
              </a:rPr>
              <a:t>Balanced programming ministers to the whole person.</a:t>
            </a:r>
            <a:endParaRPr lang="en-US" sz="3600" dirty="0" smtClean="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1701225"/>
            <a:ext cx="1816523"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Balanced:</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2862322"/>
          </a:xfrm>
          <a:prstGeom prst="rect">
            <a:avLst/>
          </a:prstGeom>
          <a:noFill/>
        </p:spPr>
        <p:txBody>
          <a:bodyPr wrap="square" rtlCol="0">
            <a:spAutoFit/>
          </a:bodyPr>
          <a:lstStyle/>
          <a:p>
            <a:pPr marL="742950" indent="-742950">
              <a:buSzPct val="100000"/>
              <a:buAutoNum type="arabicPeriod"/>
            </a:pPr>
            <a:r>
              <a:rPr lang="en-US" sz="3600" b="1" dirty="0" smtClean="0">
                <a:solidFill>
                  <a:srgbClr val="CCFF99"/>
                </a:solidFill>
              </a:rPr>
              <a:t>Present the whole picture</a:t>
            </a:r>
          </a:p>
          <a:p>
            <a:pPr marL="742950" indent="-742950">
              <a:buSzPct val="100000"/>
              <a:buAutoNum type="arabicPeriod"/>
            </a:pPr>
            <a:r>
              <a:rPr lang="en-US" sz="3600" b="1" dirty="0" smtClean="0">
                <a:solidFill>
                  <a:srgbClr val="CCFF99"/>
                </a:solidFill>
                <a:effectLst>
                  <a:outerShdw blurRad="38100" dist="38100" dir="2700000" algn="tl">
                    <a:srgbClr val="000000">
                      <a:alpha val="43137"/>
                    </a:srgbClr>
                  </a:outerShdw>
                </a:effectLst>
              </a:rPr>
              <a:t>Teach the basics</a:t>
            </a:r>
          </a:p>
          <a:p>
            <a:pPr marL="742950" indent="-742950">
              <a:buSzPct val="100000"/>
              <a:buAutoNum type="arabicPeriod"/>
            </a:pPr>
            <a:r>
              <a:rPr lang="en-US" sz="3600" b="1" dirty="0" smtClean="0">
                <a:solidFill>
                  <a:srgbClr val="CCFF99"/>
                </a:solidFill>
                <a:effectLst>
                  <a:outerShdw blurRad="38100" dist="38100" dir="2700000" algn="tl">
                    <a:srgbClr val="000000">
                      <a:alpha val="43137"/>
                    </a:srgbClr>
                  </a:outerShdw>
                </a:effectLst>
              </a:rPr>
              <a:t>Emphasize positives</a:t>
            </a:r>
          </a:p>
          <a:p>
            <a:pPr marL="742950" indent="-742950">
              <a:buSzPct val="100000"/>
              <a:buAutoNum type="arabicPeriod"/>
            </a:pPr>
            <a:r>
              <a:rPr lang="en-US" sz="3600" b="1" dirty="0" smtClean="0">
                <a:solidFill>
                  <a:srgbClr val="CCFF99"/>
                </a:solidFill>
                <a:effectLst>
                  <a:outerShdw blurRad="38100" dist="38100" dir="2700000" algn="tl">
                    <a:srgbClr val="000000">
                      <a:alpha val="43137"/>
                    </a:srgbClr>
                  </a:outerShdw>
                </a:effectLst>
              </a:rPr>
              <a:t>Focus on principles, not “rules”</a:t>
            </a:r>
          </a:p>
        </p:txBody>
      </p:sp>
      <p:sp>
        <p:nvSpPr>
          <p:cNvPr id="7" name="TextBox 6"/>
          <p:cNvSpPr txBox="1"/>
          <p:nvPr/>
        </p:nvSpPr>
        <p:spPr>
          <a:xfrm>
            <a:off x="609600" y="1701225"/>
            <a:ext cx="821059"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DO:</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2308324"/>
          </a:xfrm>
          <a:prstGeom prst="rect">
            <a:avLst/>
          </a:prstGeom>
          <a:noFill/>
        </p:spPr>
        <p:txBody>
          <a:bodyPr wrap="square" rtlCol="0">
            <a:spAutoFit/>
          </a:bodyPr>
          <a:lstStyle/>
          <a:p>
            <a:pPr marL="742950" indent="-742950">
              <a:buSzPct val="100000"/>
              <a:buAutoNum type="arabicPeriod"/>
            </a:pPr>
            <a:r>
              <a:rPr lang="en-US" sz="3600" b="1" dirty="0" smtClean="0">
                <a:solidFill>
                  <a:srgbClr val="CCFF99"/>
                </a:solidFill>
              </a:rPr>
              <a:t>Oversimplify information (sugar is poison)</a:t>
            </a:r>
          </a:p>
          <a:p>
            <a:pPr marL="742950" indent="-742950">
              <a:buSzPct val="100000"/>
              <a:buAutoNum type="arabicPeriod"/>
            </a:pPr>
            <a:r>
              <a:rPr lang="en-US" sz="3600" b="1" dirty="0" smtClean="0">
                <a:solidFill>
                  <a:srgbClr val="CCFF99"/>
                </a:solidFill>
              </a:rPr>
              <a:t>Over-generalize (eating right will cure all heart disease)</a:t>
            </a:r>
          </a:p>
        </p:txBody>
      </p:sp>
      <p:sp>
        <p:nvSpPr>
          <p:cNvPr id="7" name="TextBox 6"/>
          <p:cNvSpPr txBox="1"/>
          <p:nvPr/>
        </p:nvSpPr>
        <p:spPr>
          <a:xfrm>
            <a:off x="609600" y="1701225"/>
            <a:ext cx="1364669"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DON’T:</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1754326"/>
          </a:xfrm>
          <a:prstGeom prst="rect">
            <a:avLst/>
          </a:prstGeom>
          <a:noFill/>
        </p:spPr>
        <p:txBody>
          <a:bodyPr wrap="square" rtlCol="0">
            <a:spAutoFit/>
          </a:bodyPr>
          <a:lstStyle/>
          <a:p>
            <a:pPr marL="742950" indent="-742950">
              <a:buSzPct val="100000"/>
              <a:buFont typeface="+mj-lt"/>
              <a:buAutoNum type="arabicPeriod" startAt="3"/>
            </a:pPr>
            <a:r>
              <a:rPr lang="en-US" sz="3600" b="1" dirty="0" smtClean="0">
                <a:solidFill>
                  <a:srgbClr val="CCFF99"/>
                </a:solidFill>
              </a:rPr>
              <a:t>Make sweeping claims (Such and such a food or remedy cures cancer)</a:t>
            </a:r>
          </a:p>
        </p:txBody>
      </p:sp>
      <p:sp>
        <p:nvSpPr>
          <p:cNvPr id="7" name="TextBox 6"/>
          <p:cNvSpPr txBox="1"/>
          <p:nvPr/>
        </p:nvSpPr>
        <p:spPr>
          <a:xfrm>
            <a:off x="609600" y="1701225"/>
            <a:ext cx="1364669"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DON’T:</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95400"/>
            <a:ext cx="8458200" cy="1754326"/>
          </a:xfrm>
          <a:prstGeom prst="rect">
            <a:avLst/>
          </a:prstGeom>
          <a:noFill/>
        </p:spPr>
        <p:txBody>
          <a:bodyPr wrap="square" rtlCol="0">
            <a:spAutoFit/>
          </a:bodyPr>
          <a:lstStyle/>
          <a:p>
            <a:pPr>
              <a:buSzPct val="100000"/>
            </a:pPr>
            <a:r>
              <a:rPr lang="en-US" sz="3600" b="1" dirty="0" smtClean="0">
                <a:solidFill>
                  <a:schemeClr val="bg1"/>
                </a:solidFill>
                <a:effectLst>
                  <a:outerShdw blurRad="38100" dist="38100" dir="2700000" algn="tl">
                    <a:srgbClr val="000000">
                      <a:alpha val="43137"/>
                    </a:srgbClr>
                  </a:outerShdw>
                </a:effectLst>
              </a:rPr>
              <a:t>Promoting cures, making sweeping statements, or giving unqualified individual advice can:</a:t>
            </a:r>
            <a:endParaRPr lang="en-US" sz="3600" dirty="0" smtClean="0">
              <a:solidFill>
                <a:schemeClr val="bg1"/>
              </a:solidFill>
              <a:effectLst>
                <a:outerShdw blurRad="38100" dist="38100" dir="2700000" algn="tl">
                  <a:srgbClr val="000000">
                    <a:alpha val="43137"/>
                  </a:srgbClr>
                </a:outerShdw>
              </a:effectLst>
            </a:endParaRPr>
          </a:p>
        </p:txBody>
      </p:sp>
      <p:sp>
        <p:nvSpPr>
          <p:cNvPr id="6" name="Title 5"/>
          <p:cNvSpPr>
            <a:spLocks noGrp="1"/>
          </p:cNvSpPr>
          <p:nvPr>
            <p:ph type="title"/>
          </p:nvPr>
        </p:nvSpPr>
        <p:spPr>
          <a:xfrm>
            <a:off x="457200" y="76200"/>
            <a:ext cx="8229600" cy="1143000"/>
          </a:xfrm>
        </p:spPr>
        <p:txBody>
          <a:bodyPr/>
          <a:lstStyle/>
          <a:p>
            <a:r>
              <a:rPr lang="en-US" b="1" dirty="0" smtClean="0">
                <a:solidFill>
                  <a:srgbClr val="66CCFF"/>
                </a:solidFill>
                <a:effectLst>
                  <a:outerShdw blurRad="38100" dist="38100" dir="2700000" algn="tl">
                    <a:srgbClr val="000000">
                      <a:alpha val="43137"/>
                    </a:srgbClr>
                  </a:outerShdw>
                </a:effectLst>
              </a:rPr>
              <a:t>Remember:</a:t>
            </a:r>
            <a:endParaRPr lang="en-US" b="1" dirty="0">
              <a:solidFill>
                <a:srgbClr val="66CCFF"/>
              </a:solidFill>
              <a:effectLst>
                <a:outerShdw blurRad="38100" dist="38100" dir="2700000" algn="tl">
                  <a:srgbClr val="000000">
                    <a:alpha val="43137"/>
                  </a:srgbClr>
                </a:outerShdw>
              </a:effectLst>
            </a:endParaRPr>
          </a:p>
        </p:txBody>
      </p:sp>
      <p:sp>
        <p:nvSpPr>
          <p:cNvPr id="8" name="TextBox 7"/>
          <p:cNvSpPr txBox="1"/>
          <p:nvPr/>
        </p:nvSpPr>
        <p:spPr>
          <a:xfrm>
            <a:off x="1143000" y="3309878"/>
            <a:ext cx="6934200" cy="2862322"/>
          </a:xfrm>
          <a:prstGeom prst="rect">
            <a:avLst/>
          </a:prstGeom>
          <a:noFill/>
        </p:spPr>
        <p:txBody>
          <a:bodyPr wrap="square" rtlCol="0">
            <a:spAutoFit/>
          </a:bodyPr>
          <a:lstStyle/>
          <a:p>
            <a:pPr lvl="0">
              <a:buFont typeface="Wingdings" pitchFamily="2" charset="2"/>
              <a:buChar char="Ø"/>
            </a:pPr>
            <a:r>
              <a:rPr lang="en-US" sz="3600" b="1" dirty="0" smtClean="0">
                <a:solidFill>
                  <a:srgbClr val="FFFFCC"/>
                </a:solidFill>
                <a:effectLst>
                  <a:outerShdw blurRad="38100" dist="38100" dir="2700000" algn="tl">
                    <a:srgbClr val="000000">
                      <a:alpha val="43137"/>
                    </a:srgbClr>
                  </a:outerShdw>
                </a:effectLst>
              </a:rPr>
              <a:t>  </a:t>
            </a:r>
            <a:r>
              <a:rPr lang="en-US" sz="3600" b="1" dirty="0" smtClean="0">
                <a:solidFill>
                  <a:srgbClr val="CCFF99"/>
                </a:solidFill>
                <a:effectLst>
                  <a:outerShdw blurRad="38100" dist="38100" dir="2700000" algn="tl">
                    <a:srgbClr val="000000">
                      <a:alpha val="43137"/>
                    </a:srgbClr>
                  </a:outerShdw>
                </a:effectLst>
              </a:rPr>
              <a:t>Cause unintended health consequences</a:t>
            </a:r>
            <a:endParaRPr lang="en-US" sz="3600" dirty="0" smtClean="0">
              <a:solidFill>
                <a:srgbClr val="CCFF99"/>
              </a:solidFill>
              <a:effectLst>
                <a:outerShdw blurRad="38100" dist="38100" dir="2700000" algn="tl">
                  <a:srgbClr val="000000">
                    <a:alpha val="43137"/>
                  </a:srgbClr>
                </a:outerShdw>
              </a:effectLst>
            </a:endParaRPr>
          </a:p>
          <a:p>
            <a:pPr lvl="0">
              <a:buFont typeface="Wingdings" pitchFamily="2" charset="2"/>
              <a:buChar char="Ø"/>
            </a:pPr>
            <a:r>
              <a:rPr lang="en-US" sz="3600" b="1" dirty="0" smtClean="0">
                <a:solidFill>
                  <a:srgbClr val="CCFF99"/>
                </a:solidFill>
                <a:effectLst>
                  <a:outerShdw blurRad="38100" dist="38100" dir="2700000" algn="tl">
                    <a:srgbClr val="000000">
                      <a:alpha val="43137"/>
                    </a:srgbClr>
                  </a:outerShdw>
                </a:effectLst>
              </a:rPr>
              <a:t>  Subject the church to liability</a:t>
            </a:r>
            <a:endParaRPr lang="en-US" sz="3600" dirty="0" smtClean="0">
              <a:solidFill>
                <a:srgbClr val="CCFF99"/>
              </a:solidFill>
              <a:effectLst>
                <a:outerShdw blurRad="38100" dist="38100" dir="2700000" algn="tl">
                  <a:srgbClr val="000000">
                    <a:alpha val="43137"/>
                  </a:srgbClr>
                </a:outerShdw>
              </a:effectLst>
            </a:endParaRPr>
          </a:p>
          <a:p>
            <a:pPr lvl="0">
              <a:buFont typeface="Wingdings" pitchFamily="2" charset="2"/>
              <a:buChar char="Ø"/>
            </a:pPr>
            <a:r>
              <a:rPr lang="en-US" sz="3600" b="1" dirty="0" smtClean="0">
                <a:solidFill>
                  <a:srgbClr val="CCFF99"/>
                </a:solidFill>
                <a:effectLst>
                  <a:outerShdw blurRad="38100" dist="38100" dir="2700000" algn="tl">
                    <a:srgbClr val="000000">
                      <a:alpha val="43137"/>
                    </a:srgbClr>
                  </a:outerShdw>
                </a:effectLst>
              </a:rPr>
              <a:t>  Create prejudice and bring reproach</a:t>
            </a:r>
            <a:endParaRPr lang="en-US" sz="3600" dirty="0" smtClean="0">
              <a:solidFill>
                <a:srgbClr val="CCFF99"/>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286000"/>
            <a:ext cx="6705600" cy="2308324"/>
          </a:xfrm>
          <a:prstGeom prst="rect">
            <a:avLst/>
          </a:prstGeom>
          <a:noFill/>
        </p:spPr>
        <p:txBody>
          <a:bodyPr wrap="square" rtlCol="0">
            <a:spAutoFit/>
          </a:bodyPr>
          <a:lstStyle/>
          <a:p>
            <a:r>
              <a:rPr lang="en-US" sz="3600" b="1" dirty="0" smtClean="0">
                <a:solidFill>
                  <a:srgbClr val="FFFFCC"/>
                </a:solidFill>
                <a:effectLst>
                  <a:outerShdw blurRad="38100" dist="38100" dir="2700000" algn="tl">
                    <a:srgbClr val="000000">
                      <a:alpha val="43137"/>
                    </a:srgbClr>
                  </a:outerShdw>
                </a:effectLst>
              </a:rPr>
              <a:t>“Health reform, wisely treated, will prove an entering wedge where the truth may follow with marked success…</a:t>
            </a:r>
            <a:endParaRPr lang="en-US" sz="3600" dirty="0" smtClean="0">
              <a:solidFill>
                <a:srgbClr val="FFFFCC"/>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2133600"/>
            <a:ext cx="7696200" cy="3352800"/>
          </a:xfrm>
        </p:spPr>
        <p:txBody>
          <a:bodyPr>
            <a:normAutofit/>
          </a:bodyPr>
          <a:lstStyle/>
          <a:p>
            <a:pPr>
              <a:buNone/>
            </a:pPr>
            <a:r>
              <a:rPr lang="en-US" sz="3600" b="1" dirty="0" smtClean="0">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The following 3 foundational principles of health evangelism       will enable you to build a powerful, effective health outreach: </a:t>
            </a:r>
            <a:endParaRPr lang="en-US" sz="3600" dirty="0" smtClean="0">
              <a:solidFill>
                <a:schemeClr val="bg1"/>
              </a:solidFill>
              <a:effectLst>
                <a:outerShdw blurRad="38100" dist="38100" dir="2700000" algn="tl">
                  <a:srgbClr val="000000">
                    <a:alpha val="43137"/>
                  </a:srgbClr>
                </a:outerShdw>
              </a:effectLst>
            </a:endParaRP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981200"/>
            <a:ext cx="6705600" cy="3416320"/>
          </a:xfrm>
          <a:prstGeom prst="rect">
            <a:avLst/>
          </a:prstGeom>
          <a:noFill/>
        </p:spPr>
        <p:txBody>
          <a:bodyPr wrap="square" rtlCol="0">
            <a:spAutoFit/>
          </a:bodyPr>
          <a:lstStyle/>
          <a:p>
            <a:r>
              <a:rPr lang="en-US" sz="3600" b="1" dirty="0" smtClean="0">
                <a:solidFill>
                  <a:srgbClr val="FFFFCC"/>
                </a:solidFill>
                <a:effectLst>
                  <a:outerShdw blurRad="38100" dist="38100" dir="2700000" algn="tl">
                    <a:srgbClr val="000000">
                      <a:alpha val="43137"/>
                    </a:srgbClr>
                  </a:outerShdw>
                </a:effectLst>
              </a:rPr>
              <a:t>“But to present health reform unwisely has served to create prejudice with unbelievers and bar the way to the truth, leaving the impression that we are extremists.”         </a:t>
            </a:r>
            <a:r>
              <a:rPr lang="en-US" sz="3200" b="1" dirty="0" smtClean="0">
                <a:solidFill>
                  <a:srgbClr val="FFFFCC"/>
                </a:solidFill>
                <a:effectLst>
                  <a:outerShdw blurRad="38100" dist="38100" dir="2700000" algn="tl">
                    <a:srgbClr val="000000">
                      <a:alpha val="43137"/>
                    </a:srgbClr>
                  </a:outerShdw>
                </a:effectLst>
              </a:rPr>
              <a:t>3 SM 325</a:t>
            </a:r>
            <a:endParaRPr lang="en-US" sz="3600" dirty="0" smtClean="0">
              <a:solidFill>
                <a:srgbClr val="FFFFCC"/>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4000" dirty="0" smtClean="0">
                <a:solidFill>
                  <a:srgbClr val="FFFFCC"/>
                </a:solidFill>
                <a:effectLst>
                  <a:outerShdw blurRad="38100" dist="38100" dir="2700000" algn="tl">
                    <a:srgbClr val="000000">
                      <a:alpha val="43137"/>
                    </a:srgbClr>
                  </a:outerShdw>
                </a:effectLst>
              </a:rPr>
              <a:t>3. Personal and Practical</a:t>
            </a:r>
            <a:endParaRPr lang="en-US" sz="4000" dirty="0">
              <a:solidFill>
                <a:srgbClr val="FFFFCC"/>
              </a:solidFill>
              <a:effectLst>
                <a:outerShdw blurRad="38100" dist="38100" dir="2700000" algn="tl">
                  <a:srgbClr val="000000">
                    <a:alpha val="43137"/>
                  </a:srgbClr>
                </a:outerShdw>
              </a:effectLst>
            </a:endParaRPr>
          </a:p>
        </p:txBody>
      </p:sp>
      <p:sp>
        <p:nvSpPr>
          <p:cNvPr id="5" name="TextBox 4"/>
          <p:cNvSpPr txBox="1"/>
          <p:nvPr/>
        </p:nvSpPr>
        <p:spPr>
          <a:xfrm>
            <a:off x="1143000" y="2895601"/>
            <a:ext cx="6705600" cy="2862322"/>
          </a:xfrm>
          <a:prstGeom prst="rect">
            <a:avLst/>
          </a:prstGeom>
          <a:noFill/>
        </p:spPr>
        <p:txBody>
          <a:bodyPr wrap="square" rtlCol="0">
            <a:spAutoFit/>
          </a:bodyPr>
          <a:lstStyle/>
          <a:p>
            <a:pPr>
              <a:buFont typeface="Wingdings" pitchFamily="2" charset="2"/>
              <a:buChar char="ü"/>
            </a:pPr>
            <a:r>
              <a:rPr lang="en-US" sz="3600" b="1" dirty="0" smtClean="0">
                <a:solidFill>
                  <a:srgbClr val="CCFF99"/>
                </a:solidFill>
                <a:effectLst>
                  <a:outerShdw blurRad="38100" dist="38100" dir="2700000" algn="tl">
                    <a:srgbClr val="000000">
                      <a:alpha val="43137"/>
                    </a:srgbClr>
                  </a:outerShdw>
                </a:effectLst>
              </a:rPr>
              <a:t> Use credible, well-documented materials that will help participants recognize, prioritize, and implement their personal goals.</a:t>
            </a:r>
            <a:endParaRPr lang="en-US" sz="20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1905000"/>
            <a:ext cx="1722779"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Personal:</a:t>
            </a:r>
            <a:endParaRPr lang="en-US" sz="3200" dirty="0">
              <a:solidFill>
                <a:srgbClr val="99CCFF"/>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895601"/>
            <a:ext cx="6705600" cy="1754326"/>
          </a:xfrm>
          <a:prstGeom prst="rect">
            <a:avLst/>
          </a:prstGeom>
          <a:noFill/>
        </p:spPr>
        <p:txBody>
          <a:bodyPr wrap="square" rtlCol="0">
            <a:spAutoFit/>
          </a:bodyPr>
          <a:lstStyle/>
          <a:p>
            <a:pPr>
              <a:buFont typeface="Wingdings" pitchFamily="2" charset="2"/>
              <a:buChar char="ü"/>
            </a:pPr>
            <a:r>
              <a:rPr lang="en-US" sz="3600" b="1" dirty="0" smtClean="0">
                <a:solidFill>
                  <a:srgbClr val="CCFF99"/>
                </a:solidFill>
                <a:effectLst>
                  <a:outerShdw blurRad="38100" dist="38100" dir="2700000" algn="tl">
                    <a:srgbClr val="000000">
                      <a:alpha val="43137"/>
                    </a:srgbClr>
                  </a:outerShdw>
                </a:effectLst>
              </a:rPr>
              <a:t> Educate</a:t>
            </a:r>
          </a:p>
          <a:p>
            <a:pPr>
              <a:buFont typeface="Wingdings" pitchFamily="2" charset="2"/>
              <a:buChar char="ü"/>
            </a:pPr>
            <a:r>
              <a:rPr lang="en-US" sz="3600" b="1" dirty="0" smtClean="0">
                <a:solidFill>
                  <a:srgbClr val="CCFF99"/>
                </a:solidFill>
                <a:effectLst>
                  <a:outerShdw blurRad="38100" dist="38100" dir="2700000" algn="tl">
                    <a:srgbClr val="000000">
                      <a:alpha val="43137"/>
                    </a:srgbClr>
                  </a:outerShdw>
                </a:effectLst>
              </a:rPr>
              <a:t> Inspire</a:t>
            </a:r>
          </a:p>
          <a:p>
            <a:pPr>
              <a:buFont typeface="Wingdings" pitchFamily="2" charset="2"/>
              <a:buChar char="ü"/>
            </a:pPr>
            <a:r>
              <a:rPr lang="en-US" sz="3600" b="1" dirty="0" smtClean="0">
                <a:solidFill>
                  <a:srgbClr val="CCFF99"/>
                </a:solidFill>
                <a:effectLst>
                  <a:outerShdw blurRad="38100" dist="38100" dir="2700000" algn="tl">
                    <a:srgbClr val="000000">
                      <a:alpha val="43137"/>
                    </a:srgbClr>
                  </a:outerShdw>
                </a:effectLst>
              </a:rPr>
              <a:t> Motivate</a:t>
            </a:r>
            <a:endParaRPr lang="en-US" sz="20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1905000"/>
            <a:ext cx="4919167"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A personalized program will:</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133600"/>
            <a:ext cx="8382000" cy="646331"/>
          </a:xfrm>
          <a:prstGeom prst="rect">
            <a:avLst/>
          </a:prstGeom>
          <a:noFill/>
        </p:spPr>
        <p:txBody>
          <a:bodyPr wrap="square" rtlCol="0">
            <a:spAutoFit/>
          </a:bodyPr>
          <a:lstStyle/>
          <a:p>
            <a:pPr>
              <a:buFont typeface="Wingdings" pitchFamily="2" charset="2"/>
              <a:buChar char="ü"/>
            </a:pPr>
            <a:r>
              <a:rPr lang="en-US" sz="3600" b="1" dirty="0" smtClean="0">
                <a:solidFill>
                  <a:srgbClr val="CCFF99"/>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Being practical means showing people :</a:t>
            </a:r>
            <a:endParaRPr lang="en-US" sz="20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914400"/>
            <a:ext cx="1705339"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Practical:</a:t>
            </a:r>
            <a:endParaRPr lang="en-US" sz="3200" dirty="0">
              <a:solidFill>
                <a:srgbClr val="99CCFF"/>
              </a:solidFill>
              <a:effectLst>
                <a:outerShdw blurRad="38100" dist="38100" dir="2700000" algn="tl">
                  <a:srgbClr val="000000">
                    <a:alpha val="43137"/>
                  </a:srgbClr>
                </a:outerShdw>
              </a:effectLst>
            </a:endParaRPr>
          </a:p>
        </p:txBody>
      </p:sp>
      <p:sp>
        <p:nvSpPr>
          <p:cNvPr id="8" name="TextBox 7"/>
          <p:cNvSpPr txBox="1"/>
          <p:nvPr/>
        </p:nvSpPr>
        <p:spPr>
          <a:xfrm>
            <a:off x="1600200" y="3198674"/>
            <a:ext cx="6705600" cy="2308324"/>
          </a:xfrm>
          <a:prstGeom prst="rect">
            <a:avLst/>
          </a:prstGeom>
          <a:noFill/>
        </p:spPr>
        <p:txBody>
          <a:bodyPr wrap="square" rtlCol="0">
            <a:spAutoFit/>
          </a:bodyPr>
          <a:lstStyle/>
          <a:p>
            <a:pPr>
              <a:buFont typeface="Arial" pitchFamily="34" charset="0"/>
              <a:buChar char="•"/>
            </a:pPr>
            <a:r>
              <a:rPr lang="en-US" sz="3600" b="1" dirty="0" smtClean="0">
                <a:solidFill>
                  <a:srgbClr val="CCFF99"/>
                </a:solidFill>
                <a:effectLst>
                  <a:outerShdw blurRad="38100" dist="38100" dir="2700000" algn="tl">
                    <a:srgbClr val="000000">
                      <a:alpha val="43137"/>
                    </a:srgbClr>
                  </a:outerShdw>
                </a:effectLst>
              </a:rPr>
              <a:t> What to do</a:t>
            </a:r>
          </a:p>
          <a:p>
            <a:pPr>
              <a:buFont typeface="Arial" pitchFamily="34" charset="0"/>
              <a:buChar char="•"/>
            </a:pPr>
            <a:r>
              <a:rPr lang="en-US" sz="3600" b="1" dirty="0" smtClean="0">
                <a:solidFill>
                  <a:srgbClr val="CCFF99"/>
                </a:solidFill>
                <a:effectLst>
                  <a:outerShdw blurRad="38100" dist="38100" dir="2700000" algn="tl">
                    <a:srgbClr val="000000">
                      <a:alpha val="43137"/>
                    </a:srgbClr>
                  </a:outerShdw>
                </a:effectLst>
              </a:rPr>
              <a:t> How to do it</a:t>
            </a:r>
          </a:p>
          <a:p>
            <a:pPr>
              <a:buFont typeface="Arial" pitchFamily="34" charset="0"/>
              <a:buChar char="•"/>
            </a:pPr>
            <a:r>
              <a:rPr lang="en-US" sz="3600" b="1" dirty="0" smtClean="0">
                <a:solidFill>
                  <a:srgbClr val="CCFF99"/>
                </a:solidFill>
                <a:effectLst>
                  <a:outerShdw blurRad="38100" dist="38100" dir="2700000" algn="tl">
                    <a:srgbClr val="000000">
                      <a:alpha val="43137"/>
                    </a:srgbClr>
                  </a:outerShdw>
                </a:effectLst>
              </a:rPr>
              <a:t> Ways to stay motivated</a:t>
            </a:r>
          </a:p>
          <a:p>
            <a:pPr>
              <a:buFont typeface="Arial" pitchFamily="34" charset="0"/>
              <a:buChar char="•"/>
            </a:pPr>
            <a:r>
              <a:rPr lang="en-US" sz="3600" b="1" dirty="0" smtClean="0">
                <a:solidFill>
                  <a:srgbClr val="CCFF99"/>
                </a:solidFill>
                <a:effectLst>
                  <a:outerShdw blurRad="38100" dist="38100" dir="2700000" algn="tl">
                    <a:srgbClr val="000000">
                      <a:alpha val="43137"/>
                    </a:srgbClr>
                  </a:outerShdw>
                </a:effectLst>
              </a:rPr>
              <a:t> Continued support</a:t>
            </a:r>
            <a:endParaRPr lang="en-US" sz="20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1271"/>
            <a:ext cx="8458200" cy="1200329"/>
          </a:xfrm>
          <a:prstGeom prst="rect">
            <a:avLst/>
          </a:prstGeom>
          <a:noFill/>
        </p:spPr>
        <p:txBody>
          <a:bodyPr wrap="square" rtlCol="0">
            <a:spAutoFit/>
          </a:bodyPr>
          <a:lstStyle/>
          <a:p>
            <a:pPr>
              <a:buSzPct val="100000"/>
            </a:pPr>
            <a:r>
              <a:rPr lang="en-US" sz="3600" b="1" dirty="0" smtClean="0">
                <a:solidFill>
                  <a:schemeClr val="bg1"/>
                </a:solidFill>
                <a:effectLst>
                  <a:outerShdw blurRad="38100" dist="38100" dir="2700000" algn="tl">
                    <a:srgbClr val="000000">
                      <a:alpha val="43137"/>
                    </a:srgbClr>
                  </a:outerShdw>
                </a:effectLst>
              </a:rPr>
              <a:t>Presenting health programs and meeting the public enables us to introduce:</a:t>
            </a:r>
            <a:endParaRPr lang="en-US" sz="3600" dirty="0" smtClean="0">
              <a:solidFill>
                <a:schemeClr val="bg1"/>
              </a:solidFill>
              <a:effectLst>
                <a:outerShdw blurRad="38100" dist="38100" dir="2700000" algn="tl">
                  <a:srgbClr val="000000">
                    <a:alpha val="43137"/>
                  </a:srgbClr>
                </a:outerShdw>
              </a:effectLst>
            </a:endParaRPr>
          </a:p>
        </p:txBody>
      </p:sp>
      <p:sp>
        <p:nvSpPr>
          <p:cNvPr id="8" name="TextBox 7"/>
          <p:cNvSpPr txBox="1"/>
          <p:nvPr/>
        </p:nvSpPr>
        <p:spPr>
          <a:xfrm>
            <a:off x="838200" y="1973282"/>
            <a:ext cx="7696200" cy="3970318"/>
          </a:xfrm>
          <a:prstGeom prst="rect">
            <a:avLst/>
          </a:prstGeom>
          <a:noFill/>
        </p:spPr>
        <p:txBody>
          <a:bodyPr wrap="square" rtlCol="0">
            <a:spAutoFit/>
          </a:bodyPr>
          <a:lstStyle/>
          <a:p>
            <a:pPr lvl="0">
              <a:buFont typeface="Wingdings" pitchFamily="2" charset="2"/>
              <a:buChar char="Ø"/>
            </a:pPr>
            <a:r>
              <a:rPr lang="en-US" sz="3600" b="1" dirty="0" smtClean="0">
                <a:solidFill>
                  <a:srgbClr val="FFFFCC"/>
                </a:solidFill>
                <a:effectLst>
                  <a:outerShdw blurRad="38100" dist="38100" dir="2700000" algn="tl">
                    <a:srgbClr val="000000">
                      <a:alpha val="43137"/>
                    </a:srgbClr>
                  </a:outerShdw>
                </a:effectLst>
              </a:rPr>
              <a:t>  </a:t>
            </a:r>
            <a:r>
              <a:rPr lang="en-US" sz="3600" b="1" dirty="0" smtClean="0">
                <a:solidFill>
                  <a:srgbClr val="CCFF99"/>
                </a:solidFill>
                <a:effectLst>
                  <a:outerShdw blurRad="38100" dist="38100" dir="2700000" algn="tl">
                    <a:srgbClr val="000000">
                      <a:alpha val="43137"/>
                    </a:srgbClr>
                  </a:outerShdw>
                </a:effectLst>
              </a:rPr>
              <a:t>The role of nutrition in health and disease</a:t>
            </a:r>
          </a:p>
          <a:p>
            <a:pPr lvl="0">
              <a:buFont typeface="Wingdings" pitchFamily="2" charset="2"/>
              <a:buChar char="Ø"/>
            </a:pPr>
            <a:r>
              <a:rPr lang="en-US" sz="3600" b="1" dirty="0" smtClean="0">
                <a:solidFill>
                  <a:srgbClr val="CCFF99"/>
                </a:solidFill>
                <a:effectLst>
                  <a:outerShdw blurRad="38100" dist="38100" dir="2700000" algn="tl">
                    <a:srgbClr val="000000">
                      <a:alpha val="43137"/>
                    </a:srgbClr>
                  </a:outerShdw>
                </a:effectLst>
              </a:rPr>
              <a:t> Practical ways to improve eating and lifestyle habits</a:t>
            </a:r>
          </a:p>
          <a:p>
            <a:pPr lvl="0">
              <a:buFont typeface="Wingdings" pitchFamily="2" charset="2"/>
              <a:buChar char="Ø"/>
            </a:pPr>
            <a:r>
              <a:rPr lang="en-US" sz="3600" b="1" dirty="0" smtClean="0">
                <a:solidFill>
                  <a:srgbClr val="CCFF99"/>
                </a:solidFill>
                <a:effectLst>
                  <a:outerShdw blurRad="38100" dist="38100" dir="2700000" algn="tl">
                    <a:srgbClr val="000000">
                      <a:alpha val="43137"/>
                    </a:srgbClr>
                  </a:outerShdw>
                </a:effectLst>
              </a:rPr>
              <a:t> Sensible plans for achieving long-term success</a:t>
            </a:r>
          </a:p>
          <a:p>
            <a:pPr lvl="0">
              <a:buFont typeface="Wingdings" pitchFamily="2" charset="2"/>
              <a:buChar char="Ø"/>
            </a:pPr>
            <a:r>
              <a:rPr lang="en-US" sz="3600" b="1" dirty="0" smtClean="0">
                <a:solidFill>
                  <a:srgbClr val="CCFF99"/>
                </a:solidFill>
                <a:effectLst>
                  <a:outerShdw blurRad="38100" dist="38100" dir="2700000" algn="tl">
                    <a:srgbClr val="000000">
                      <a:alpha val="43137"/>
                    </a:srgbClr>
                  </a:outerShdw>
                </a:effectLst>
              </a:rPr>
              <a:t> Resources, materials, and programs</a:t>
            </a:r>
            <a:endParaRPr lang="en-US" sz="3600" dirty="0" smtClean="0">
              <a:solidFill>
                <a:srgbClr val="CCFF99"/>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1200329"/>
          </a:xfrm>
          <a:prstGeom prst="rect">
            <a:avLst/>
          </a:prstGeom>
          <a:noFill/>
        </p:spPr>
        <p:txBody>
          <a:bodyPr wrap="square" rtlCol="0">
            <a:spAutoFit/>
          </a:bodyPr>
          <a:lstStyle/>
          <a:p>
            <a:pPr>
              <a:buSzPct val="100000"/>
            </a:pPr>
            <a:r>
              <a:rPr lang="en-US" sz="3600" b="1" dirty="0" smtClean="0">
                <a:solidFill>
                  <a:schemeClr val="bg1"/>
                </a:solidFill>
                <a:effectLst>
                  <a:outerShdw blurRad="38100" dist="38100" dir="2700000" algn="tl">
                    <a:srgbClr val="000000">
                      <a:alpha val="43137"/>
                    </a:srgbClr>
                  </a:outerShdw>
                </a:effectLst>
              </a:rPr>
              <a:t>“There is real common sense in health reform.”     </a:t>
            </a:r>
            <a:r>
              <a:rPr lang="en-US" sz="3200" b="1" dirty="0" smtClean="0">
                <a:solidFill>
                  <a:schemeClr val="bg1"/>
                </a:solidFill>
                <a:effectLst>
                  <a:outerShdw blurRad="38100" dist="38100" dir="2700000" algn="tl">
                    <a:srgbClr val="000000">
                      <a:alpha val="43137"/>
                    </a:srgbClr>
                  </a:outerShdw>
                </a:effectLst>
              </a:rPr>
              <a:t>CTBH 58</a:t>
            </a:r>
            <a:endParaRPr lang="en-US" sz="3600" dirty="0" smtClean="0">
              <a:solidFill>
                <a:schemeClr val="bg1"/>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447800"/>
            <a:ext cx="8229600" cy="2286000"/>
          </a:xfrm>
        </p:spPr>
        <p:txBody>
          <a:bodyPr>
            <a:normAutofit/>
          </a:bodyPr>
          <a:lstStyle/>
          <a:p>
            <a:pPr>
              <a:buClr>
                <a:srgbClr val="FFFF99"/>
              </a:buClr>
              <a:buFont typeface="Wingdings" pitchFamily="2" charset="2"/>
              <a:buChar char="ü"/>
            </a:pPr>
            <a:r>
              <a:rPr lang="en-US" sz="3600" dirty="0" smtClean="0"/>
              <a:t>  </a:t>
            </a:r>
            <a:r>
              <a:rPr lang="en-US" sz="3600" dirty="0" smtClean="0">
                <a:solidFill>
                  <a:schemeClr val="bg1"/>
                </a:solidFill>
                <a:effectLst>
                  <a:outerShdw blurRad="38100" dist="38100" dir="2700000" algn="tl">
                    <a:srgbClr val="000000">
                      <a:alpha val="43137"/>
                    </a:srgbClr>
                  </a:outerShdw>
                </a:effectLst>
              </a:rPr>
              <a:t>Visit </a:t>
            </a:r>
            <a:r>
              <a:rPr lang="en-US" sz="3600" b="1" dirty="0" smtClean="0">
                <a:solidFill>
                  <a:srgbClr val="FFFF99"/>
                </a:solidFill>
                <a:effectLst>
                  <a:outerShdw blurRad="38100" dist="38100" dir="2700000" algn="tl">
                    <a:srgbClr val="000000">
                      <a:alpha val="43137"/>
                    </a:srgbClr>
                  </a:outerShdw>
                </a:effectLst>
              </a:rPr>
              <a:t>LifestyleMatters.com</a:t>
            </a:r>
            <a:r>
              <a:rPr lang="en-US" sz="3600" dirty="0" smtClean="0">
                <a:solidFill>
                  <a:schemeClr val="bg1"/>
                </a:solidFill>
                <a:effectLst>
                  <a:outerShdw blurRad="38100" dist="38100" dir="2700000" algn="tl">
                    <a:srgbClr val="000000">
                      <a:alpha val="43137"/>
                    </a:srgbClr>
                  </a:outerShdw>
                </a:effectLst>
              </a:rPr>
              <a:t> for books or other products; Balance Magazine; Balanced Living Tracts and </a:t>
            </a:r>
            <a:r>
              <a:rPr lang="en-US" sz="3600" dirty="0" err="1" smtClean="0">
                <a:solidFill>
                  <a:schemeClr val="bg1"/>
                </a:solidFill>
                <a:effectLst>
                  <a:outerShdw blurRad="38100" dist="38100" dir="2700000" algn="tl">
                    <a:srgbClr val="000000">
                      <a:alpha val="43137"/>
                    </a:srgbClr>
                  </a:outerShdw>
                </a:effectLst>
              </a:rPr>
              <a:t>PowerPoints</a:t>
            </a:r>
            <a:r>
              <a:rPr lang="en-US" sz="3600" dirty="0" smtClean="0">
                <a:solidFill>
                  <a:schemeClr val="bg1"/>
                </a:solidFill>
                <a:effectLst>
                  <a:outerShdw blurRad="38100" dist="38100" dir="2700000" algn="tl">
                    <a:srgbClr val="000000">
                      <a:alpha val="43137"/>
                    </a:srgbClr>
                  </a:outerShdw>
                </a:effectLst>
              </a:rPr>
              <a:t>; or other exciting tools and information.</a:t>
            </a:r>
            <a:endParaRPr lang="en-US" sz="3600" dirty="0">
              <a:solidFill>
                <a:schemeClr val="bg1"/>
              </a:solidFill>
              <a:effectLst>
                <a:outerShdw blurRad="38100" dist="38100" dir="2700000" algn="tl">
                  <a:srgbClr val="000000">
                    <a:alpha val="43137"/>
                  </a:srgbClr>
                </a:outerShdw>
              </a:effectLst>
            </a:endParaRPr>
          </a:p>
        </p:txBody>
      </p:sp>
      <p:sp>
        <p:nvSpPr>
          <p:cNvPr id="4" name="Content Placeholder 2"/>
          <p:cNvSpPr txBox="1">
            <a:spLocks/>
          </p:cNvSpPr>
          <p:nvPr/>
        </p:nvSpPr>
        <p:spPr>
          <a:xfrm>
            <a:off x="533400" y="4724400"/>
            <a:ext cx="8229600" cy="838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FFFF99"/>
              </a:buClr>
              <a:buSzTx/>
              <a:buFont typeface="Wingdings" pitchFamily="2" charset="2"/>
              <a:buChar char="ü"/>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6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Or call: </a:t>
            </a:r>
            <a:r>
              <a:rPr kumimoji="0" lang="en-US" sz="3600" b="1" i="0" u="none" strike="noStrike" kern="1200" cap="none" spc="0" normalizeH="0" baseline="0" noProof="0" dirty="0" smtClean="0">
                <a:ln>
                  <a:noFill/>
                </a:ln>
                <a:solidFill>
                  <a:srgbClr val="FFFF99"/>
                </a:solidFill>
                <a:effectLst>
                  <a:outerShdw blurRad="38100" dist="38100" dir="2700000" algn="tl">
                    <a:srgbClr val="000000">
                      <a:alpha val="43137"/>
                    </a:srgbClr>
                  </a:outerShdw>
                </a:effectLst>
                <a:uLnTx/>
                <a:uFillTx/>
                <a:latin typeface="+mn-lt"/>
                <a:ea typeface="+mn-ea"/>
                <a:cs typeface="+mn-cs"/>
              </a:rPr>
              <a:t>1-866-624-5433</a:t>
            </a:r>
            <a:endParaRPr kumimoji="0" lang="en-US" sz="3600" b="1" i="0" u="none" strike="noStrike" kern="1200" cap="none" spc="0" normalizeH="0" baseline="0" noProof="0" dirty="0">
              <a:ln>
                <a:noFill/>
              </a:ln>
              <a:solidFill>
                <a:srgbClr val="FFFF99"/>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l"/>
            <a:r>
              <a:rPr lang="en-US" sz="4000" dirty="0" smtClean="0">
                <a:solidFill>
                  <a:schemeClr val="bg1"/>
                </a:solidFill>
                <a:effectLst>
                  <a:outerShdw blurRad="38100" dist="38100" dir="2700000" algn="tl">
                    <a:srgbClr val="000000">
                      <a:alpha val="43137"/>
                    </a:srgbClr>
                  </a:outerShdw>
                </a:effectLst>
              </a:rPr>
              <a:t>Programs Should Be:</a:t>
            </a:r>
            <a:endParaRPr lang="en-US" sz="40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95400" y="1981200"/>
            <a:ext cx="6553200" cy="2667000"/>
          </a:xfrm>
        </p:spPr>
        <p:txBody>
          <a:bodyPr>
            <a:normAutofit/>
          </a:bodyPr>
          <a:lstStyle/>
          <a:p>
            <a:pPr>
              <a:buNone/>
            </a:pPr>
            <a:endParaRPr lang="en-US" dirty="0" smtClean="0">
              <a:solidFill>
                <a:schemeClr val="bg1"/>
              </a:solidFill>
              <a:effectLst>
                <a:outerShdw blurRad="38100" dist="38100" dir="2700000" algn="tl">
                  <a:srgbClr val="000000">
                    <a:alpha val="43137"/>
                  </a:srgbClr>
                </a:outerShdw>
              </a:effectLst>
            </a:endParaRPr>
          </a:p>
          <a:p>
            <a:pPr marL="514350" lvl="0" indent="-514350">
              <a:buFont typeface="+mj-lt"/>
              <a:buAutoNum type="arabicPeriod"/>
            </a:pPr>
            <a:r>
              <a:rPr lang="en-US" sz="3600" b="1" dirty="0" smtClean="0">
                <a:solidFill>
                  <a:srgbClr val="CCFF99"/>
                </a:solidFill>
                <a:effectLst>
                  <a:outerShdw blurRad="38100" dist="38100" dir="2700000" algn="tl">
                    <a:srgbClr val="000000">
                      <a:alpha val="43137"/>
                    </a:srgbClr>
                  </a:outerShdw>
                </a:effectLst>
              </a:rPr>
              <a:t> Scriptural and scientific</a:t>
            </a:r>
            <a:endParaRPr lang="en-US" sz="3600" dirty="0" smtClean="0">
              <a:solidFill>
                <a:srgbClr val="CCFF99"/>
              </a:solidFill>
              <a:effectLst>
                <a:outerShdw blurRad="38100" dist="38100" dir="2700000" algn="tl">
                  <a:srgbClr val="000000">
                    <a:alpha val="43137"/>
                  </a:srgbClr>
                </a:outerShdw>
              </a:effectLst>
            </a:endParaRPr>
          </a:p>
          <a:p>
            <a:pPr marL="514350" lvl="0" indent="-514350">
              <a:buFont typeface="+mj-lt"/>
              <a:buAutoNum type="arabicPeriod"/>
            </a:pPr>
            <a:r>
              <a:rPr lang="en-US" sz="3600" b="1" dirty="0" smtClean="0">
                <a:solidFill>
                  <a:srgbClr val="CCFF99"/>
                </a:solidFill>
                <a:effectLst>
                  <a:outerShdw blurRad="38100" dist="38100" dir="2700000" algn="tl">
                    <a:srgbClr val="000000">
                      <a:alpha val="43137"/>
                    </a:srgbClr>
                  </a:outerShdw>
                </a:effectLst>
              </a:rPr>
              <a:t> Sensible and balanced</a:t>
            </a:r>
            <a:endParaRPr lang="en-US" sz="3600" dirty="0" smtClean="0">
              <a:solidFill>
                <a:srgbClr val="CCFF99"/>
              </a:solidFill>
              <a:effectLst>
                <a:outerShdw blurRad="38100" dist="38100" dir="2700000" algn="tl">
                  <a:srgbClr val="000000">
                    <a:alpha val="43137"/>
                  </a:srgbClr>
                </a:outerShdw>
              </a:effectLst>
            </a:endParaRPr>
          </a:p>
          <a:p>
            <a:pPr marL="514350" lvl="0" indent="-514350">
              <a:buFont typeface="+mj-lt"/>
              <a:buAutoNum type="arabicPeriod"/>
            </a:pPr>
            <a:r>
              <a:rPr lang="en-US" sz="3600" b="1" dirty="0" smtClean="0">
                <a:solidFill>
                  <a:srgbClr val="CCFF99"/>
                </a:solidFill>
                <a:effectLst>
                  <a:outerShdw blurRad="38100" dist="38100" dir="2700000" algn="tl">
                    <a:srgbClr val="000000">
                      <a:alpha val="43137"/>
                    </a:srgbClr>
                  </a:outerShdw>
                </a:effectLst>
              </a:rPr>
              <a:t> Personal and practical</a:t>
            </a:r>
            <a:endParaRPr lang="en-US" sz="3600" dirty="0" smtClean="0">
              <a:solidFill>
                <a:srgbClr val="CCFF99"/>
              </a:solidFill>
              <a:effectLst>
                <a:outerShdw blurRad="38100" dist="38100" dir="2700000" algn="tl">
                  <a:srgbClr val="000000">
                    <a:alpha val="43137"/>
                  </a:srgbClr>
                </a:outerShdw>
              </a:effectLst>
            </a:endParaRP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4000" dirty="0" smtClean="0">
                <a:solidFill>
                  <a:schemeClr val="bg1"/>
                </a:solidFill>
                <a:effectLst>
                  <a:outerShdw blurRad="38100" dist="38100" dir="2700000" algn="tl">
                    <a:srgbClr val="000000">
                      <a:alpha val="43137"/>
                    </a:srgbClr>
                  </a:outerShdw>
                </a:effectLst>
              </a:rPr>
              <a:t>1. Scientific and Scriptural</a:t>
            </a:r>
            <a:endParaRPr lang="en-US" sz="4000"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143000" y="2895600"/>
            <a:ext cx="6705600" cy="1200329"/>
          </a:xfrm>
          <a:prstGeom prst="rect">
            <a:avLst/>
          </a:prstGeom>
          <a:noFill/>
        </p:spPr>
        <p:txBody>
          <a:bodyPr wrap="square" rtlCol="0">
            <a:spAutoFit/>
          </a:bodyPr>
          <a:lstStyle/>
          <a:p>
            <a:pPr>
              <a:buFont typeface="Wingdings" pitchFamily="2" charset="2"/>
              <a:buChar char="ü"/>
            </a:pPr>
            <a:r>
              <a:rPr lang="en-US" sz="3600" b="1" dirty="0" smtClean="0">
                <a:solidFill>
                  <a:srgbClr val="FFFFCC"/>
                </a:solidFill>
              </a:rPr>
              <a:t> </a:t>
            </a:r>
            <a:r>
              <a:rPr lang="en-US" sz="3600" b="1" dirty="0" smtClean="0">
                <a:solidFill>
                  <a:srgbClr val="FFFFFF"/>
                </a:solidFill>
                <a:effectLst>
                  <a:outerShdw blurRad="38100" dist="38100" dir="2700000" algn="tl">
                    <a:srgbClr val="000000">
                      <a:alpha val="43137"/>
                    </a:srgbClr>
                  </a:outerShdw>
                </a:effectLst>
              </a:rPr>
              <a:t>Accurate and factual science in health programming is critical.  </a:t>
            </a:r>
            <a:endParaRPr lang="en-US" sz="2000" dirty="0">
              <a:solidFill>
                <a:srgbClr val="FFFFFF"/>
              </a:solidFill>
              <a:effectLst>
                <a:outerShdw blurRad="38100" dist="38100" dir="2700000" algn="tl">
                  <a:srgbClr val="000000">
                    <a:alpha val="43137"/>
                  </a:srgbClr>
                </a:outerShdw>
              </a:effectLst>
            </a:endParaRPr>
          </a:p>
        </p:txBody>
      </p:sp>
      <p:sp>
        <p:nvSpPr>
          <p:cNvPr id="7" name="TextBox 6"/>
          <p:cNvSpPr txBox="1"/>
          <p:nvPr/>
        </p:nvSpPr>
        <p:spPr>
          <a:xfrm>
            <a:off x="609600" y="1905000"/>
            <a:ext cx="1793504"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Scientific:</a:t>
            </a:r>
            <a:endParaRPr lang="en-US" sz="3200" dirty="0">
              <a:solidFill>
                <a:srgbClr val="99CCFF"/>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362200"/>
            <a:ext cx="6705600" cy="2862322"/>
          </a:xfrm>
          <a:prstGeom prst="rect">
            <a:avLst/>
          </a:prstGeom>
          <a:noFill/>
        </p:spPr>
        <p:txBody>
          <a:bodyPr wrap="square" rtlCol="0">
            <a:spAutoFit/>
          </a:bodyPr>
          <a:lstStyle/>
          <a:p>
            <a:pPr>
              <a:buSzPct val="100000"/>
              <a:buFont typeface="Wingdings" pitchFamily="2" charset="2"/>
              <a:buChar char="ü"/>
            </a:pPr>
            <a:r>
              <a:rPr lang="en-US" sz="3600" b="1" dirty="0" smtClean="0">
                <a:solidFill>
                  <a:srgbClr val="FFFFCC"/>
                </a:solidFill>
              </a:rPr>
              <a:t> </a:t>
            </a:r>
            <a:r>
              <a:rPr lang="en-US" sz="3600" b="1" dirty="0" smtClean="0">
                <a:solidFill>
                  <a:srgbClr val="FFFFCC"/>
                </a:solidFill>
                <a:effectLst>
                  <a:outerShdw blurRad="38100" dist="38100" dir="2700000" algn="tl">
                    <a:srgbClr val="000000">
                      <a:alpha val="43137"/>
                    </a:srgbClr>
                  </a:outerShdw>
                </a:effectLst>
              </a:rPr>
              <a:t>Using good science in our programs provides an opportunity to reveal the goodness of our Creator and the truth of Bible teachings.</a:t>
            </a:r>
            <a:endParaRPr lang="en-US" sz="3600" dirty="0" smtClean="0">
              <a:solidFill>
                <a:srgbClr val="FFFFCC"/>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676400"/>
            <a:ext cx="6705600" cy="1200329"/>
          </a:xfrm>
          <a:prstGeom prst="rect">
            <a:avLst/>
          </a:prstGeom>
          <a:noFill/>
        </p:spPr>
        <p:txBody>
          <a:bodyPr wrap="square" rtlCol="0">
            <a:spAutoFit/>
          </a:bodyPr>
          <a:lstStyle/>
          <a:p>
            <a:pPr>
              <a:buSzPct val="100000"/>
            </a:pPr>
            <a:r>
              <a:rPr lang="en-US" sz="3600" b="1" dirty="0" smtClean="0">
                <a:solidFill>
                  <a:srgbClr val="FFFFCC"/>
                </a:solidFill>
              </a:rPr>
              <a:t> </a:t>
            </a:r>
            <a:r>
              <a:rPr lang="en-US" sz="3600" b="1" dirty="0" smtClean="0">
                <a:solidFill>
                  <a:schemeClr val="bg1"/>
                </a:solidFill>
                <a:effectLst>
                  <a:outerShdw blurRad="38100" dist="38100" dir="2700000" algn="tl">
                    <a:srgbClr val="000000">
                      <a:alpha val="43137"/>
                    </a:srgbClr>
                  </a:outerShdw>
                </a:effectLst>
              </a:rPr>
              <a:t>“True science and Inspiration are in perfect harmony.”  </a:t>
            </a:r>
            <a:r>
              <a:rPr lang="en-US" sz="3200" b="1" dirty="0" smtClean="0">
                <a:solidFill>
                  <a:schemeClr val="bg1"/>
                </a:solidFill>
                <a:effectLst>
                  <a:outerShdw blurRad="38100" dist="38100" dir="2700000" algn="tl">
                    <a:srgbClr val="000000">
                      <a:alpha val="43137"/>
                    </a:srgbClr>
                  </a:outerShdw>
                </a:effectLst>
              </a:rPr>
              <a:t>4T 484</a:t>
            </a:r>
            <a:endParaRPr lang="en-US" sz="3600" dirty="0" smtClean="0">
              <a:solidFill>
                <a:schemeClr val="bg1"/>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
        <p:nvSpPr>
          <p:cNvPr id="4" name="TextBox 3"/>
          <p:cNvSpPr txBox="1"/>
          <p:nvPr/>
        </p:nvSpPr>
        <p:spPr>
          <a:xfrm>
            <a:off x="1143000" y="3773269"/>
            <a:ext cx="6705600" cy="646331"/>
          </a:xfrm>
          <a:prstGeom prst="rect">
            <a:avLst/>
          </a:prstGeom>
          <a:noFill/>
        </p:spPr>
        <p:txBody>
          <a:bodyPr wrap="square" rtlCol="0">
            <a:spAutoFit/>
          </a:bodyPr>
          <a:lstStyle/>
          <a:p>
            <a:pPr>
              <a:buSzPct val="100000"/>
            </a:pPr>
            <a:r>
              <a:rPr lang="en-US" sz="3600" b="1" dirty="0" smtClean="0">
                <a:solidFill>
                  <a:srgbClr val="FFFFCC"/>
                </a:solidFill>
              </a:rPr>
              <a:t>Science, done right, leads to God.</a:t>
            </a: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667000"/>
            <a:ext cx="6705600" cy="1754326"/>
          </a:xfrm>
          <a:prstGeom prst="rect">
            <a:avLst/>
          </a:prstGeom>
          <a:noFill/>
        </p:spPr>
        <p:txBody>
          <a:bodyPr wrap="square" rtlCol="0">
            <a:spAutoFit/>
          </a:bodyPr>
          <a:lstStyle/>
          <a:p>
            <a:pPr>
              <a:buSzPct val="100000"/>
              <a:buFont typeface="Wingdings" pitchFamily="2" charset="2"/>
              <a:buChar char="ü"/>
            </a:pPr>
            <a:r>
              <a:rPr lang="en-US" sz="3600" b="1" dirty="0" smtClean="0">
                <a:solidFill>
                  <a:srgbClr val="FFFFCC"/>
                </a:solidFill>
              </a:rPr>
              <a:t> </a:t>
            </a:r>
            <a:r>
              <a:rPr lang="en-US" sz="3600" b="1" dirty="0" smtClean="0">
                <a:solidFill>
                  <a:srgbClr val="FFFFCC"/>
                </a:solidFill>
                <a:effectLst>
                  <a:outerShdw blurRad="38100" dist="38100" dir="2700000" algn="tl">
                    <a:srgbClr val="000000">
                      <a:alpha val="43137"/>
                    </a:srgbClr>
                  </a:outerShdw>
                </a:effectLst>
              </a:rPr>
              <a:t>A proper theology of health teaches risk reduction and cause/effect.  However...</a:t>
            </a:r>
            <a:endParaRPr lang="en-US" sz="3600" dirty="0" smtClean="0">
              <a:solidFill>
                <a:srgbClr val="FFFFCC"/>
              </a:solidFill>
              <a:effectLst>
                <a:outerShdw blurRad="38100" dist="38100" dir="2700000" algn="tl">
                  <a:srgbClr val="000000">
                    <a:alpha val="43137"/>
                  </a:srgbClr>
                </a:outerShdw>
              </a:effectLst>
            </a:endParaRPr>
          </a:p>
        </p:txBody>
      </p:sp>
      <p:sp>
        <p:nvSpPr>
          <p:cNvPr id="7" name="TextBox 6"/>
          <p:cNvSpPr txBox="1"/>
          <p:nvPr/>
        </p:nvSpPr>
        <p:spPr>
          <a:xfrm>
            <a:off x="609600" y="1701225"/>
            <a:ext cx="1889684" cy="584775"/>
          </a:xfrm>
          <a:prstGeom prst="rect">
            <a:avLst/>
          </a:prstGeom>
          <a:noFill/>
        </p:spPr>
        <p:txBody>
          <a:bodyPr wrap="none" rtlCol="0">
            <a:spAutoFit/>
          </a:bodyPr>
          <a:lstStyle/>
          <a:p>
            <a:r>
              <a:rPr lang="en-US" sz="3200" dirty="0" smtClean="0">
                <a:solidFill>
                  <a:srgbClr val="99CCFF"/>
                </a:solidFill>
                <a:effectLst>
                  <a:outerShdw blurRad="38100" dist="38100" dir="2700000" algn="tl">
                    <a:srgbClr val="000000">
                      <a:alpha val="43137"/>
                    </a:srgbClr>
                  </a:outerShdw>
                </a:effectLst>
              </a:rPr>
              <a:t>Scriptural:</a:t>
            </a:r>
            <a:endParaRPr lang="en-US" sz="3200" dirty="0">
              <a:solidFill>
                <a:srgbClr val="99CCFF"/>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209800"/>
            <a:ext cx="6705600" cy="2862322"/>
          </a:xfrm>
          <a:prstGeom prst="rect">
            <a:avLst/>
          </a:prstGeom>
          <a:noFill/>
        </p:spPr>
        <p:txBody>
          <a:bodyPr wrap="square" rtlCol="0">
            <a:spAutoFit/>
          </a:bodyPr>
          <a:lstStyle/>
          <a:p>
            <a:pPr>
              <a:buSzPct val="100000"/>
            </a:pPr>
            <a:r>
              <a:rPr lang="en-US" sz="3600" b="1" dirty="0" smtClean="0">
                <a:solidFill>
                  <a:srgbClr val="CCFF99"/>
                </a:solidFill>
                <a:effectLst>
                  <a:outerShdw blurRad="38100" dist="38100" dir="2700000" algn="tl">
                    <a:srgbClr val="000000">
                      <a:alpha val="43137"/>
                    </a:srgbClr>
                  </a:outerShdw>
                </a:effectLst>
              </a:rPr>
              <a:t>“Although sin and sickness are closely related, it is evident that not all sickness is directly traceable to transgression on the part of the sick…</a:t>
            </a:r>
            <a:endParaRPr lang="en-US" sz="3600" dirty="0" smtClean="0">
              <a:solidFill>
                <a:srgbClr val="CCFF99"/>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2362200"/>
            <a:ext cx="6705600" cy="2308324"/>
          </a:xfrm>
          <a:prstGeom prst="rect">
            <a:avLst/>
          </a:prstGeom>
          <a:noFill/>
        </p:spPr>
        <p:txBody>
          <a:bodyPr wrap="square" rtlCol="0">
            <a:spAutoFit/>
          </a:bodyPr>
          <a:lstStyle/>
          <a:p>
            <a:pPr>
              <a:buSzPct val="100000"/>
            </a:pPr>
            <a:r>
              <a:rPr lang="en-US" sz="3600" b="1" dirty="0" smtClean="0">
                <a:solidFill>
                  <a:srgbClr val="CCFF99"/>
                </a:solidFill>
                <a:effectLst>
                  <a:outerShdw blurRad="38100" dist="38100" dir="2700000" algn="tl">
                    <a:srgbClr val="000000">
                      <a:alpha val="43137"/>
                    </a:srgbClr>
                  </a:outerShdw>
                </a:effectLst>
              </a:rPr>
              <a:t>“Too often the innocent suffer for or with the guilty. Disabilities and sicknesses are not always directly due to sin…</a:t>
            </a:r>
            <a:endParaRPr lang="en-US" sz="3600" dirty="0" smtClean="0">
              <a:solidFill>
                <a:srgbClr val="CCFF99"/>
              </a:solidFill>
              <a:effectLst>
                <a:outerShdw blurRad="38100" dist="38100" dir="2700000" algn="tl">
                  <a:srgbClr val="000000">
                    <a:alpha val="43137"/>
                  </a:srgbClr>
                </a:outerShdw>
              </a:effectLst>
            </a:endParaRPr>
          </a:p>
        </p:txBody>
      </p:sp>
      <p:sp>
        <p:nvSpPr>
          <p:cNvPr id="6" name="Title 5"/>
          <p:cNvSpPr>
            <a:spLocks noGrp="1"/>
          </p:cNvSpPr>
          <p:nvPr>
            <p:ph type="title"/>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617</Words>
  <Application>Microsoft Office PowerPoint</Application>
  <PresentationFormat>On-screen Show (4:3)</PresentationFormat>
  <Paragraphs>65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Grow Michigan Health</vt:lpstr>
      <vt:lpstr>Slide 2</vt:lpstr>
      <vt:lpstr>Programs Should Be:</vt:lpstr>
      <vt:lpstr>1. Scientific and Scriptural</vt:lpstr>
      <vt:lpstr>Slide 5</vt:lpstr>
      <vt:lpstr>Slide 6</vt:lpstr>
      <vt:lpstr>Slide 7</vt:lpstr>
      <vt:lpstr>Slide 8</vt:lpstr>
      <vt:lpstr>Slide 9</vt:lpstr>
      <vt:lpstr>Slide 10</vt:lpstr>
      <vt:lpstr>Slide 11</vt:lpstr>
      <vt:lpstr>2. Sensible and Balanced</vt:lpstr>
      <vt:lpstr>Slide 13</vt:lpstr>
      <vt:lpstr>Slide 14</vt:lpstr>
      <vt:lpstr>Slide 15</vt:lpstr>
      <vt:lpstr>Slide 16</vt:lpstr>
      <vt:lpstr>Slide 17</vt:lpstr>
      <vt:lpstr>Remember:</vt:lpstr>
      <vt:lpstr>Slide 19</vt:lpstr>
      <vt:lpstr>Slide 20</vt:lpstr>
      <vt:lpstr>3. Personal and Practical</vt:lpstr>
      <vt:lpstr>Slide 22</vt:lpstr>
      <vt:lpstr>Slide 23</vt:lpstr>
      <vt:lpstr>Slide 24</vt:lpstr>
      <vt:lpstr>Slide 25</vt:lpstr>
      <vt:lpstr>Slide 26</vt:lpstr>
    </vt:vector>
  </TitlesOfParts>
  <Company>Michigan Conference of 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 Michigan Health</dc:title>
  <dc:creator>vgriffin</dc:creator>
  <cp:lastModifiedBy>vgriffin</cp:lastModifiedBy>
  <cp:revision>29</cp:revision>
  <dcterms:created xsi:type="dcterms:W3CDTF">2015-04-01T21:51:11Z</dcterms:created>
  <dcterms:modified xsi:type="dcterms:W3CDTF">2015-04-21T19:51:17Z</dcterms:modified>
</cp:coreProperties>
</file>