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4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310" r:id="rId5"/>
    <p:sldId id="311" r:id="rId6"/>
    <p:sldId id="256" r:id="rId7"/>
    <p:sldId id="257" r:id="rId8"/>
    <p:sldId id="280" r:id="rId9"/>
    <p:sldId id="259" r:id="rId10"/>
    <p:sldId id="261" r:id="rId11"/>
    <p:sldId id="262" r:id="rId12"/>
    <p:sldId id="303" r:id="rId13"/>
    <p:sldId id="304" r:id="rId14"/>
    <p:sldId id="298" r:id="rId15"/>
    <p:sldId id="302" r:id="rId16"/>
    <p:sldId id="299" r:id="rId17"/>
    <p:sldId id="295" r:id="rId18"/>
    <p:sldId id="296" r:id="rId19"/>
    <p:sldId id="297" r:id="rId20"/>
    <p:sldId id="498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309" r:id="rId29"/>
    <p:sldId id="270" r:id="rId30"/>
    <p:sldId id="274" r:id="rId31"/>
    <p:sldId id="275" r:id="rId32"/>
    <p:sldId id="276" r:id="rId33"/>
    <p:sldId id="272" r:id="rId34"/>
    <p:sldId id="289" r:id="rId35"/>
    <p:sldId id="290" r:id="rId36"/>
    <p:sldId id="291" r:id="rId37"/>
    <p:sldId id="271" r:id="rId38"/>
    <p:sldId id="307" r:id="rId39"/>
    <p:sldId id="308" r:id="rId40"/>
    <p:sldId id="277" r:id="rId41"/>
    <p:sldId id="278" r:id="rId42"/>
    <p:sldId id="27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5" autoAdjust="0"/>
    <p:restoredTop sz="64088" autoAdjust="0"/>
  </p:normalViewPr>
  <p:slideViewPr>
    <p:cSldViewPr>
      <p:cViewPr varScale="1">
        <p:scale>
          <a:sx n="78" d="100"/>
          <a:sy n="78" d="100"/>
        </p:scale>
        <p:origin x="480" y="17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-10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4B0A4-3E97-4967-A142-8631C851670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381FD-BD41-4C2E-A2E9-89AB7EE7B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97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solidFill>
                <a:srgbClr val="000000"/>
              </a:solidFill>
            </a:endParaRPr>
          </a:p>
          <a:p>
            <a:endParaRPr lang="en-US" b="0"/>
          </a:p>
          <a:p>
            <a:endParaRPr lang="en-US" b="0" baseline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36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Chocolate is not a health food—it is more in the category of an occasional “treat.”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Some people enjoy small amounts of dark chocolate from time to time.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Others prefer carob products as an alternative.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15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bottom line is: </a:t>
            </a:r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Caffeine gives a sense</a:t>
            </a:r>
            <a:r>
              <a:rPr lang="en-US" baseline="0" dirty="0"/>
              <a:t> of alertness and energy but then </a:t>
            </a:r>
            <a:r>
              <a:rPr lang="en-US" dirty="0"/>
              <a:t>saps</a:t>
            </a:r>
            <a:r>
              <a:rPr lang="en-US" baseline="0" dirty="0"/>
              <a:t> the energy bank account with interest.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It floods your body with stress hormones that may make you feel a rush but then robs you of the deep sleep needed to rejuvenate cells, memory, and immune health.</a:t>
            </a:r>
          </a:p>
          <a:p>
            <a:endParaRPr lang="en-US" baseline="0" dirty="0"/>
          </a:p>
          <a:p>
            <a:r>
              <a:rPr lang="en-US" baseline="0" dirty="0"/>
              <a:t>It’s effects can be</a:t>
            </a:r>
            <a:r>
              <a:rPr lang="en-US" dirty="0"/>
              <a:t> likened to a “plastic millionaire” who uses credit cards</a:t>
            </a:r>
            <a:r>
              <a:rPr lang="en-US" baseline="0" dirty="0"/>
              <a:t> to live lavishly—but sooner or later the bill comes with greatly inflated interest rates, leaving the spender in debt.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2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47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Caffeine causes “metabolic mayhem” by injecting</a:t>
            </a:r>
            <a:r>
              <a:rPr lang="en-US" b="0" baseline="0" dirty="0"/>
              <a:t> stress hormones into the system.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It manipulates dopamine for a quick lift, but the result is often mental fog and depressed mood—even flu symptoms—later on as the drug wears off.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This is one reason why caffeinated drinks often create a strong dependence. The sugar in caffeinated beverages can also add a kicker that calls for more.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37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are some of the withdrawal symptoms linked to caffeine?  (wait for response)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82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Yes, and the list includes (next two</a:t>
            </a:r>
            <a:r>
              <a:rPr lang="en-US" b="0" baseline="0" dirty="0"/>
              <a:t> slides):</a:t>
            </a:r>
            <a:r>
              <a:rPr lang="en-US" b="0" dirty="0"/>
              <a:t>  </a:t>
            </a:r>
            <a:r>
              <a:rPr lang="en-US" b="1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49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baseline="0" dirty="0"/>
          </a:p>
          <a:p>
            <a:r>
              <a:rPr lang="en-US" baseline="0" dirty="0"/>
              <a:t>Fortunately, those symptoms don’t last forever.  The worst is usually over in a few days to a week.</a:t>
            </a:r>
          </a:p>
          <a:p>
            <a:endParaRPr lang="en-US" baseline="0" dirty="0"/>
          </a:p>
          <a:p>
            <a:r>
              <a:rPr lang="en-US" baseline="0" dirty="0"/>
              <a:t>Healing is possible, and full, vibrant natural energy is available!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32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Caffeine dependency can form at a young age. However, with or without caffeine, we’ve</a:t>
            </a:r>
            <a:r>
              <a:rPr lang="en-US" b="0" baseline="0" dirty="0"/>
              <a:t> got: </a:t>
            </a:r>
            <a:r>
              <a:rPr lang="en-US" b="0" dirty="0"/>
              <a:t> </a:t>
            </a: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mix of phosphoric acid,</a:t>
            </a:r>
            <a:r>
              <a:rPr lang="en-US" b="0" baseline="0" dirty="0"/>
              <a:t> sugar and often caffeine </a:t>
            </a:r>
            <a:r>
              <a:rPr lang="en-US" b="0" dirty="0"/>
              <a:t>is not good for the brain, bones, or body</a:t>
            </a:r>
            <a:r>
              <a:rPr lang="en-US" b="0" baseline="0" dirty="0"/>
              <a:t> at any age.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A daily 12 ounce soda increases obesity risk in children by 60 percent, and can double the risk of diabetes in adults.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Teen consumption is the highest with males drinking an average of three 12-ounce cans (36 oz. or 4+ cups) a day.</a:t>
            </a:r>
            <a:endParaRPr lang="en-US" b="0" dirty="0"/>
          </a:p>
          <a:p>
            <a:endParaRPr lang="en-US" dirty="0">
              <a:latin typeface="Arial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5AB0065-B2EB-4472-B52E-E96E8FEEF99D}" type="slidenum">
              <a:rPr lang="en-US" smtClean="0"/>
              <a:pPr eaLnBrk="1" hangingPunct="1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58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According</a:t>
            </a:r>
            <a:r>
              <a:rPr lang="en-US" b="0" baseline="0" dirty="0"/>
              <a:t> to data from multiple surveys reported in Forbes in 2012, Americans consume, </a:t>
            </a: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This average lifetime amount</a:t>
            </a:r>
            <a:r>
              <a:rPr lang="en-US" b="0" baseline="0" dirty="0"/>
              <a:t> of 3,550 lbs. of sugar amounts to a fully loaded industrial dumpster!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An occasional small treat is a far cry from our daily consumption patterns.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500 calories of sugar a day translates into 125 grams. The recommendation is to limit sugar to 25-35 grams per day.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Some recommendations are limiting added sugars to about 15 grams a day, which is only 60 calories (about six M &amp; </a:t>
            </a:r>
            <a:r>
              <a:rPr lang="en-US" b="0" baseline="0" dirty="0" err="1"/>
              <a:t>Ms</a:t>
            </a:r>
            <a:r>
              <a:rPr lang="en-US" b="0" baseline="0" dirty="0"/>
              <a:t>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At that rate, it would take about 9 lifetimes to fill that dumpster!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(Reference: http://www.forbes.com/sites/alicegwalton/2012/08/30/how-much-sugar-are-americans-eating-infographic/#63d0d82a1f71)</a:t>
            </a:r>
          </a:p>
          <a:p>
            <a:endParaRPr lang="en-US" b="1" dirty="0">
              <a:latin typeface="Arial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56F9639-846F-459E-94CD-8C830ACEC895}" type="slidenum">
              <a:rPr lang="en-US" smtClean="0"/>
              <a:pPr eaLnBrk="1" hangingPunct="1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2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This sugar load</a:t>
            </a:r>
            <a:r>
              <a:rPr lang="en-US" b="0" baseline="0" dirty="0"/>
              <a:t> has serious health consequences over time.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This includes diabetes, heart disease, arthritis, autoimmune disease, high blood pressure, mood and learning problems, and increased risk for dementia.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>
              <a:latin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latin typeface="Arial" pitchFamily="34" charset="0"/>
              </a:rPr>
              <a:t>As a nation we are addicted to refined, added sweets and caffeine with some pretty sour results!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9A1F7FC-6116-4807-AE5C-944562099797}" type="slidenum">
              <a:rPr lang="en-US" smtClean="0"/>
              <a:pPr eaLnBrk="1" hangingPunct="1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15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69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D4F6281-8AFE-41A5-A694-2C42D923A6CD}" type="slidenum">
              <a:rPr lang="en-US" smtClean="0"/>
              <a:pPr eaLnBrk="1" hangingPunct="1"/>
              <a:t>21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9450"/>
            <a:ext cx="4629150" cy="3471863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6738"/>
            <a:ext cx="5048250" cy="4075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real battleground is the brain:  </a:t>
            </a:r>
            <a:r>
              <a:rPr lang="en-US" b="1" dirty="0"/>
              <a:t>Read slide.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28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EA51DD1-2098-4EF6-8B65-9EF9FD5B8F6F}" type="slidenum">
              <a:rPr lang="en-US" smtClean="0"/>
              <a:pPr eaLnBrk="1" hangingPunct="1"/>
              <a:t>22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9450"/>
            <a:ext cx="4629150" cy="34718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6738"/>
            <a:ext cx="5048250" cy="4075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eaLnBrk="1" hangingPunct="1"/>
            <a:endParaRPr lang="en-US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40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8B32622-FD99-427F-ABFC-CA702C45E513}" type="slidenum">
              <a:rPr lang="en-US" smtClean="0"/>
              <a:pPr eaLnBrk="1" hangingPunct="1"/>
              <a:t>23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9450"/>
            <a:ext cx="4629150" cy="3471863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6738"/>
            <a:ext cx="5048250" cy="4075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683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Clearly, there</a:t>
            </a:r>
            <a:r>
              <a:rPr lang="en-US" b="0" baseline="0" dirty="0"/>
              <a:t> is a battle being waged for the mental, physical, and spiritual health and energy of every man, woman and child.  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D93741B-7C26-4110-ACA2-BC7FD0CB3ED4}" type="slidenum">
              <a:rPr lang="en-US" smtClean="0"/>
              <a:pPr eaLnBrk="1" hangingPunct="1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53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Many people have overcome the caffeine habit</a:t>
            </a:r>
            <a:r>
              <a:rPr lang="en-US" b="0" baseline="0" dirty="0"/>
              <a:t> and you can too.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FFFFFF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Work with your healthcare provider if necessary.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85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will take time to recover lost energy reserves as you shift your lifestyle to more healthful choices,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each day you will gain strength, clarity, and real energy.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61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As we take a look at</a:t>
            </a:r>
            <a:r>
              <a:rPr lang="en-US" baseline="0" dirty="0"/>
              <a:t> the healing steps to overcome caffeine and sugar addiction, m</a:t>
            </a:r>
            <a:r>
              <a:rPr lang="en-US" dirty="0"/>
              <a:t>aybe this is a good time to ask yourself: 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would my life look like if I made the choice to move away from artificial stimulants and toward healthy choices? </a:t>
            </a:r>
          </a:p>
          <a:p>
            <a:endParaRPr lang="en-US" baseline="0" dirty="0"/>
          </a:p>
          <a:p>
            <a:r>
              <a:rPr lang="en-US" baseline="0" dirty="0"/>
              <a:t>What would my health look like?  What would my sleep habits look like?  What would this type of freedom feel like?</a:t>
            </a:r>
          </a:p>
          <a:p>
            <a:endParaRPr lang="en-US" baseline="0" dirty="0"/>
          </a:p>
          <a:p>
            <a:r>
              <a:rPr lang="en-US" baseline="0" dirty="0"/>
              <a:t>God can give you strength and power to overcome this habit.</a:t>
            </a:r>
          </a:p>
          <a:p>
            <a:endParaRPr lang="en-US" baseline="0" dirty="0"/>
          </a:p>
          <a:p>
            <a:r>
              <a:rPr lang="en-US" baseline="0" dirty="0"/>
              <a:t>“With God all things are possible.”  Matthew 19:26.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91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steps are easy, achievable, and powerful.  First, </a:t>
            </a:r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Working on the plan of “addition” is the best way to squeeze</a:t>
            </a:r>
            <a:r>
              <a:rPr lang="en-US" b="0" baseline="0" dirty="0"/>
              <a:t> out unhealthy habits.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For most coffee drinkers, the first act of the day is preparing their drink.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The best drink to prepare for the day is energizing, refreshing water.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Add a little fresh lemon if you like, or let it infuse overnight with a few blueberries, strawberries, or mint.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You may have it as a hot/warm drink or just drink the water at room temperature.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Start with 1-2 cups when you first get up in the morning.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Morning water flushes the system, energizes the appetite, stimulates circulation, and wakes up the sleepy brain.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4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Throughout the day, stay well hydrated with water instead of soft</a:t>
            </a:r>
            <a:r>
              <a:rPr lang="en-US" b="0" baseline="0" dirty="0"/>
              <a:t> drinks, juice, or caffeine.  </a:t>
            </a: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Drinking</a:t>
            </a:r>
            <a:r>
              <a:rPr lang="en-US" baseline="0" dirty="0"/>
              <a:t> between meals keeps the digestion strong during mealtime.</a:t>
            </a:r>
          </a:p>
          <a:p>
            <a:endParaRPr lang="en-US" baseline="0" dirty="0"/>
          </a:p>
          <a:p>
            <a:r>
              <a:rPr lang="en-US" baseline="0" dirty="0"/>
              <a:t>Drinking excess fluid at mealtime may interfere with optimal digestion and may even cause a mental fog from overloading the stomach.</a:t>
            </a:r>
          </a:p>
          <a:p>
            <a:endParaRPr lang="en-US" baseline="0" dirty="0"/>
          </a:p>
          <a:p>
            <a:r>
              <a:rPr lang="en-US" baseline="0" dirty="0"/>
              <a:t>Strive for 8-10 glasses a day.</a:t>
            </a:r>
          </a:p>
          <a:p>
            <a:endParaRPr lang="en-US" baseline="0" dirty="0"/>
          </a:p>
          <a:p>
            <a:r>
              <a:rPr lang="en-US" baseline="0" dirty="0"/>
              <a:t>Herb teas or coffee substitutes are also a nice alternative to soft drinks and coffee.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22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Now this is a delicious step to add!  </a:t>
            </a: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Eating plenty of fresh fruits, vegetables, whole grains, and beans at regular meal times imparts real strength and vigor.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garden foods do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already enjoy?  (wait for response)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0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/>
              <a:t>In this session we are talking about a topic that can really put people on edge!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08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Filling up on colorful fruits and vegetables</a:t>
            </a:r>
            <a:r>
              <a:rPr lang="en-US" baseline="0" dirty="0"/>
              <a:t> provide stress-lowering compounds that sweep up dead cells and detoxify the system.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Which fresh fruits and vegetables do you already enjoy?  (wait for response)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aseline="0" dirty="0"/>
              <a:t>Leafy greens such as kale, and colorful fruits provide energy-producing nutrients such as magnesium, calcium, vitamin C, and B vitamins.  </a:t>
            </a:r>
          </a:p>
          <a:p>
            <a:endParaRPr lang="en-US" baseline="0" dirty="0"/>
          </a:p>
          <a:p>
            <a:r>
              <a:rPr lang="en-US" baseline="0" dirty="0"/>
              <a:t>Try adding more “crunch factor” to your salads such as spinach, carrots, celery, red cabbage, walnuts, and chopped broccoli. </a:t>
            </a:r>
          </a:p>
          <a:p>
            <a:endParaRPr lang="en-US" baseline="0" dirty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7EB13-CD4F-4B34-8C63-4D925A05A08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78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Beans, legumes (peas, lentils, peanuts, soy beans), and whole grains such as whole wheat,</a:t>
            </a:r>
            <a:r>
              <a:rPr lang="en-US" baseline="0" dirty="0"/>
              <a:t> brown rice, and oats,</a:t>
            </a:r>
            <a:r>
              <a:rPr lang="en-US" dirty="0"/>
              <a:t> are the foundation of good nutrition all around the world—they are power-packed</a:t>
            </a:r>
            <a:r>
              <a:rPr lang="en-US" baseline="0" dirty="0"/>
              <a:t> with nutrition, flavor, and fiber.  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These foods provide</a:t>
            </a:r>
            <a:r>
              <a:rPr lang="en-US" baseline="0" dirty="0"/>
              <a:t> strength. </a:t>
            </a:r>
            <a:r>
              <a:rPr lang="en-US" dirty="0"/>
              <a:t>The people who live in countries where </a:t>
            </a:r>
            <a:r>
              <a:rPr lang="en-US" baseline="0" dirty="0"/>
              <a:t>physical labor is strenuous get their energy and nutrition from these foods.</a:t>
            </a:r>
          </a:p>
          <a:p>
            <a:endParaRPr lang="en-US" baseline="0" dirty="0"/>
          </a:p>
          <a:p>
            <a:r>
              <a:rPr lang="en-US" baseline="0" dirty="0"/>
              <a:t>When it comes to gut health, brain health, reduced risk for chronic disease, and pure energy, beans and whole grains are major players.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64699A-C39D-4EE5-BF4C-C9A792C5E18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55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Good nutrition—plant foods—are the foundation of our </a:t>
            </a:r>
            <a:r>
              <a:rPr lang="en-US" baseline="0" dirty="0"/>
              <a:t>energy, strength, and vitality—not candy, soda, and caffeine.  </a:t>
            </a:r>
          </a:p>
          <a:p>
            <a:endParaRPr lang="en-US" baseline="0" dirty="0"/>
          </a:p>
          <a:p>
            <a:r>
              <a:rPr lang="en-US" baseline="0" dirty="0"/>
              <a:t>Replacing candy and sweets with fresh and dried fruit; filling up on colorful fruits and vegetables; and eating healthy fats such as nuts, olives, avocados, and olive oil lower inflammation and reduce that foggy, “all gone” feeling that stimulants and junk foods create.</a:t>
            </a:r>
          </a:p>
          <a:p>
            <a:endParaRPr lang="en-US" baseline="0" dirty="0"/>
          </a:p>
          <a:p>
            <a:r>
              <a:rPr lang="en-US" baseline="0" dirty="0"/>
              <a:t>When it comes to plant foods, more is better!  </a:t>
            </a:r>
            <a:endParaRPr lang="en-US" dirty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FFBCD-8936-4884-93AA-2C0AEA46D29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855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It’s a paradox.  Inactivity actually produces fatigue.  Activity produces energy!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That’s because energy is produced from the good food we eat in muscle cells—and</a:t>
            </a:r>
            <a:r>
              <a:rPr lang="en-US" b="0" baseline="0" dirty="0"/>
              <a:t> muscle cells produce energy when they are worked!</a:t>
            </a:r>
            <a:r>
              <a:rPr lang="en-US" b="0" dirty="0"/>
              <a:t>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What is</a:t>
            </a:r>
            <a:r>
              <a:rPr lang="en-US" b="0" baseline="0" dirty="0"/>
              <a:t> the best exercise?  (wait for response)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Answer:  It is the one you are willing to do!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Daily exercise is key to controlling stress, reducing pain and headache, and improving energy and alertness.</a:t>
            </a:r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207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8B32622-FD99-427F-ABFC-CA702C45E513}" type="slidenum">
              <a:rPr lang="en-US" smtClean="0"/>
              <a:pPr eaLnBrk="1" hangingPunct="1"/>
              <a:t>35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9450"/>
            <a:ext cx="4629150" cy="3471863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6738"/>
            <a:ext cx="5048250" cy="4075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399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(Note: Tim </a:t>
            </a:r>
            <a:r>
              <a:rPr lang="en-US" dirty="0" err="1"/>
              <a:t>Puetz</a:t>
            </a:r>
            <a:r>
              <a:rPr lang="en-US" dirty="0"/>
              <a:t> is a</a:t>
            </a:r>
            <a:r>
              <a:rPr lang="en-US" baseline="0" dirty="0"/>
              <a:t> researcher from the University of Georgia exercise physiology lab. </a:t>
            </a:r>
          </a:p>
          <a:p>
            <a:r>
              <a:rPr lang="en-US" baseline="0" dirty="0"/>
              <a:t>Source: http://www.webmd.com/diet/20061103/exercise-fights-fatigue-boosts-energy)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521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He has provided spiritual and lifestyle principles to give</a:t>
            </a:r>
            <a:r>
              <a:rPr lang="en-US" b="0" baseline="0" dirty="0"/>
              <a:t> you real strength to face life’s challenges.</a:t>
            </a:r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091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Each</a:t>
            </a:r>
            <a:r>
              <a:rPr lang="en-US" baseline="0" dirty="0"/>
              <a:t> good choice yields a gift for tomorrow, and the satisfaction of making the right choice today.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98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</a:t>
            </a:r>
            <a:r>
              <a:rPr lang="en-US" baseline="0" dirty="0"/>
              <a:t> God promises you vigor, He means it!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</a:t>
            </a:r>
            <a:r>
              <a:rPr lang="en-US" dirty="0"/>
              <a:t>Bible teaches</a:t>
            </a:r>
            <a:r>
              <a:rPr lang="en-US" baseline="0" dirty="0"/>
              <a:t> that you and I are His precious purchased possession—bought with a price.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He calls us to trust in His restoring power and plan—will you by faith accept His call to build your life around health enhancing principles instead of health-destroying habits?  (call for raised hands)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You can trust the Man who died for you!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91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You guessed it—we’re talking about caffeine—and</a:t>
            </a:r>
            <a:r>
              <a:rPr lang="en-US" b="0" baseline="0" dirty="0"/>
              <a:t> we are asking the question: </a:t>
            </a: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Is caffeine harmless, or can it constitute an addictive drug?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We</a:t>
            </a:r>
            <a:r>
              <a:rPr lang="en-US" b="0" baseline="0" dirty="0"/>
              <a:t> will also take a look at sugary drink consumption and consider some healthy alternatives.</a:t>
            </a:r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44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When it comes to caffeine consumption, it’s a real game of “RUSHING ROULETTE.” Why?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Just one cup of coffee a day can create dependency and cause withdrawal symptoms.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It has been dubbed the “bad habit glue” because it </a:t>
            </a:r>
            <a:r>
              <a:rPr lang="en-US" b="0" baseline="0" dirty="0">
                <a:solidFill>
                  <a:srgbClr val="FF0000"/>
                </a:solidFill>
              </a:rPr>
              <a:t>can make </a:t>
            </a:r>
            <a:r>
              <a:rPr lang="en-US" b="0" baseline="0" dirty="0"/>
              <a:t>other drugs like nicotine more addictive.</a:t>
            </a: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9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major sources of</a:t>
            </a:r>
            <a:r>
              <a:rPr lang="en-US" b="0" baseline="0" dirty="0"/>
              <a:t> caffeine among adults are:</a:t>
            </a:r>
            <a:r>
              <a:rPr lang="en-US" b="0" dirty="0"/>
              <a:t> </a:t>
            </a: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Americans consume 587 million cups of coffee per day, or about 3 cups per person.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daily intake of more than half of Americans is 300 mg per day, and 30 percent consume more than 500 mg.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0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We are now also seeing a dramatic increase in the use of highly caffeinated:</a:t>
            </a:r>
            <a:r>
              <a:rPr lang="en-US" b="0" baseline="0" dirty="0"/>
              <a:t> </a:t>
            </a:r>
            <a:r>
              <a:rPr lang="en-US" b="1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38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Caffeine is also readily</a:t>
            </a:r>
            <a:r>
              <a:rPr lang="en-US" b="0" baseline="0" dirty="0"/>
              <a:t> available in: </a:t>
            </a:r>
            <a:r>
              <a:rPr lang="en-US" b="1" dirty="0"/>
              <a:t>Read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16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What about chocolate?</a:t>
            </a:r>
            <a:r>
              <a:rPr lang="en-US" b="0" baseline="0" dirty="0"/>
              <a:t>  </a:t>
            </a: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381FD-BD41-4C2E-A2E9-89AB7EE7B4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352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90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26063-975D-4749-BBD3-C3FB13CC38A8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CFBF6-71D9-4C7A-8885-9C68B8128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" y="42672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Images used in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powerpoint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presentation are part of the presentation and not to be used out of context of the presentation, may not be used as stand-alone images unless to promote the presentation/event, and may not be resold in singular form or as part of an image library.  Images are ©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and presentation templates and content therein are © MISDA, any other usage requires written permission from both parties.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53258" y="2337936"/>
            <a:ext cx="8233542" cy="1846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Images © </a:t>
            </a:r>
            <a:r>
              <a:rPr lang="en-US" sz="40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br>
              <a:rPr lang="en-US" sz="6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www.alamy.com</a:t>
            </a:r>
            <a:endParaRPr lang="en-US" sz="3200" dirty="0">
              <a:solidFill>
                <a:srgbClr val="EEECE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1636" l="1502" r="96847">
                        <a14:foregroundMark x1="42643" y1="41455" x2="42643" y2="41455"/>
                        <a14:foregroundMark x1="14114" y1="55273" x2="14114" y2="55273"/>
                        <a14:foregroundMark x1="85886" y1="59273" x2="85886" y2="59273"/>
                        <a14:foregroundMark x1="23123" y1="34545" x2="23123" y2="3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1276885"/>
            <a:ext cx="2590800" cy="10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1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9DB8A-2763-9540-8897-EE75066BC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07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870D0E-5A0D-A14F-AEF6-3D47C4F2C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21D723C-2535-204D-841B-628BA3FE3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0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A7E5C1-B415-D444-9ADF-E69C9E17C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91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A94BF8-EAB4-E441-A60F-BE22B4430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0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89E6C-DBB8-D849-B160-12AA3A074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82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ED9AE-B285-2E43-AD58-FDD3D3D5A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FD049-25EA-3340-A5C2-9295B9C92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9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A46D6-B632-564C-9854-C1359CA18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0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2E9B6-CE79-5D45-821B-C07698973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2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BCCF1-C38F-4542-9CDC-5184D784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5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2286000"/>
            <a:ext cx="739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Scripture quotations used in </a:t>
            </a:r>
            <a:r>
              <a:rPr lang="en-US" b="1" i="1">
                <a:solidFill>
                  <a:prstClr val="white"/>
                </a:solidFill>
              </a:rPr>
              <a:t>Balanced Living PowerPoints</a:t>
            </a:r>
            <a:r>
              <a:rPr lang="en-US">
                <a:solidFill>
                  <a:prstClr val="white"/>
                </a:solidFill>
              </a:rPr>
              <a:t> are taken from Bibles in the Public Domain which have no USA copyright restrictions.  We have indicated which version each quotation is taken from as follows:</a:t>
            </a:r>
          </a:p>
          <a:p>
            <a:r>
              <a:rPr lang="en-US" b="1">
                <a:solidFill>
                  <a:prstClr val="white"/>
                </a:solidFill>
              </a:rPr>
              <a:t>KJV</a:t>
            </a:r>
            <a:r>
              <a:rPr lang="en-US">
                <a:solidFill>
                  <a:prstClr val="white"/>
                </a:solidFill>
              </a:rPr>
              <a:t> - King James Version </a:t>
            </a:r>
          </a:p>
          <a:p>
            <a:r>
              <a:rPr lang="en-US" b="1">
                <a:solidFill>
                  <a:prstClr val="white"/>
                </a:solidFill>
              </a:rPr>
              <a:t>BBE</a:t>
            </a:r>
            <a:r>
              <a:rPr lang="en-US">
                <a:solidFill>
                  <a:prstClr val="white"/>
                </a:solidFill>
              </a:rPr>
              <a:t> - Bible in Basic English</a:t>
            </a:r>
          </a:p>
          <a:p>
            <a:r>
              <a:rPr lang="en-US" b="1">
                <a:solidFill>
                  <a:prstClr val="white"/>
                </a:solidFill>
              </a:rPr>
              <a:t>WEB</a:t>
            </a:r>
            <a:r>
              <a:rPr lang="en-US">
                <a:solidFill>
                  <a:prstClr val="white"/>
                </a:solidFill>
              </a:rPr>
              <a:t> - World English Bible</a:t>
            </a:r>
          </a:p>
          <a:p>
            <a:r>
              <a:rPr lang="en-US" b="1">
                <a:solidFill>
                  <a:prstClr val="white"/>
                </a:solidFill>
              </a:rPr>
              <a:t>DBY</a:t>
            </a:r>
            <a:r>
              <a:rPr lang="en-US">
                <a:solidFill>
                  <a:prstClr val="white"/>
                </a:solidFill>
              </a:rPr>
              <a:t> - Darby's Translation</a:t>
            </a:r>
          </a:p>
          <a:p>
            <a:r>
              <a:rPr lang="en-US">
                <a:solidFill>
                  <a:prstClr val="white"/>
                </a:solidFill>
              </a:rPr>
              <a:t>Any scriptures not otherwise noted are the author's paraphrase of one of these versions.</a:t>
            </a:r>
          </a:p>
          <a:p>
            <a:endParaRPr lang="en-US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84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A353D1-1519-E147-B9A0-57552E3E0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52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256D78-BC46-6C41-AE47-5C564B0B3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073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EC908-68B5-4E41-9115-5898AFC93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720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B52BA-920A-074E-B26A-E060FB4DB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7402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D8B73-4348-1942-A477-5FAC6F374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04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741D4B-28E3-9C49-85A9-9756B12A6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86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D04728-EBA2-FB49-BC41-91BF13EE4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BFBAA2F-DF66-B349-AF10-A87EA1EEB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FE9C00-5B47-4E44-A82B-0988D690C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773C1-B2E2-FC4D-A6FE-1583D5573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4DBC5-57FD-D047-B12F-C872CCC20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074D12-CECD-6B49-A12A-01529FFB6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FFD1E-A673-884A-8009-BE605F557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07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AEE07-5364-E843-8F45-6742BB409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09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E9A87-28F0-1242-83B4-4CC4E7D6A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8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6D7ED-5342-484E-9511-8EB0C8A4E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1B1EF-2CF7-184E-B8B3-4F97C7458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975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52313-C304-BA4C-8230-6A84E67B6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29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621FA-0892-D748-B159-5857C24A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B473E-6782-3E45-A2BB-0D1E72ADD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B3A9B-AD99-8449-ACFE-5F48DC139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4CF7D-C57E-CB4C-9DE4-7FB635700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1D6D3-AB8B-6542-907C-E195F2DB8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BB952-779E-134C-BA1E-0C2E6D3E1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85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E66D9-046D-4C46-9C7C-600C8E0DD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487804-F0E6-2340-B293-179918238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24A6BE-04FE-BC45-BA83-BAFCFCC13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FC2F15-EFEA-A849-8EE4-E64051FF7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59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labrota.p3d 0"/>
  <p:tag name="POWER3D OPTIONS" val="Medium "/>
  <p:tag name="POWER3D IMAGE0" val="PINBUMP.TGA"/>
  <p:tag name="POWER3D SOUND" val="Slab Rota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labflip.p3d 2"/>
  <p:tag name="POWER3D OPTIONS" val="Medium "/>
  <p:tag name="POWER3D IMAGE0" val="PINBUMP.TGA"/>
  <p:tag name="POWER3D IMAGE1" val="PINBUMP.TGA"/>
  <p:tag name="POWER3D SOUND" val="Slab Flip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labflip.p3d 2"/>
  <p:tag name="POWER3D OPTIONS" val="Medium "/>
  <p:tag name="POWER3D IMAGE0" val="PINBUMP.TGA"/>
  <p:tag name="POWER3D IMAGE1" val="PINBUMP.TGA"/>
  <p:tag name="POWER3D SOUND" val="Slab Flip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labflip.p3d 2"/>
  <p:tag name="POWER3D OPTIONS" val="Medium "/>
  <p:tag name="POWER3D IMAGE0" val="PINBUMP.TGA"/>
  <p:tag name="POWER3D IMAGE1" val="PINBUMP.TGA"/>
  <p:tag name="POWER3D SOUND" val="Slab Flip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2E06408ADEE41BF0B67F14AB15500" ma:contentTypeVersion="9" ma:contentTypeDescription="Create a new document." ma:contentTypeScope="" ma:versionID="72ed82b64911a7369b5a56d320e07570">
  <xsd:schema xmlns:xsd="http://www.w3.org/2001/XMLSchema" xmlns:xs="http://www.w3.org/2001/XMLSchema" xmlns:p="http://schemas.microsoft.com/office/2006/metadata/properties" xmlns:ns1="http://schemas.microsoft.com/sharepoint/v3" xmlns:ns2="b3d8973d-8316-407a-8e30-0fccab978384" xmlns:ns3="9b1224cd-25dc-4b65-9ab8-cd20bb625383" targetNamespace="http://schemas.microsoft.com/office/2006/metadata/properties" ma:root="true" ma:fieldsID="7cf185fc82ea8dd4cb979d0f375f72ee" ns1:_="" ns2:_="" ns3:_="">
    <xsd:import namespace="http://schemas.microsoft.com/sharepoint/v3"/>
    <xsd:import namespace="b3d8973d-8316-407a-8e30-0fccab978384"/>
    <xsd:import namespace="9b1224cd-25dc-4b65-9ab8-cd20bb6253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8973d-8316-407a-8e30-0fccab9783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224cd-25dc-4b65-9ab8-cd20bb625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13DCBED-2BBA-4509-86EB-671756612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B33EA8-4596-4F91-AE6E-CE3A78ED67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3d8973d-8316-407a-8e30-0fccab978384"/>
    <ds:schemaRef ds:uri="9b1224cd-25dc-4b65-9ab8-cd20bb6253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FB97C5-C396-4423-A51F-D561CA9778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3577</TotalTime>
  <Words>1952</Words>
  <Application>Microsoft Macintosh PowerPoint</Application>
  <PresentationFormat>On-screen Show (4:3)</PresentationFormat>
  <Paragraphs>240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Conference of SDA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vgriffin</dc:creator>
  <cp:lastModifiedBy>Eric Pletcher</cp:lastModifiedBy>
  <cp:revision>180</cp:revision>
  <dcterms:created xsi:type="dcterms:W3CDTF">2014-08-15T01:19:47Z</dcterms:created>
  <dcterms:modified xsi:type="dcterms:W3CDTF">2018-09-26T22:27:54Z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0x0101003492E06408ADEE41BF0B67F14AB15500</vt:lpwstr>
  </property>
</Properties>
</file>