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0"/>
  </p:notesMasterIdLst>
  <p:sldIdLst>
    <p:sldId id="280" r:id="rId6"/>
    <p:sldId id="281" r:id="rId7"/>
    <p:sldId id="256" r:id="rId8"/>
    <p:sldId id="260" r:id="rId9"/>
    <p:sldId id="261" r:id="rId10"/>
    <p:sldId id="257" r:id="rId11"/>
    <p:sldId id="258" r:id="rId12"/>
    <p:sldId id="259" r:id="rId13"/>
    <p:sldId id="292" r:id="rId14"/>
    <p:sldId id="262" r:id="rId15"/>
    <p:sldId id="263" r:id="rId16"/>
    <p:sldId id="264" r:id="rId17"/>
    <p:sldId id="265" r:id="rId18"/>
    <p:sldId id="266" r:id="rId19"/>
    <p:sldId id="269" r:id="rId20"/>
    <p:sldId id="268" r:id="rId21"/>
    <p:sldId id="267" r:id="rId22"/>
    <p:sldId id="296" r:id="rId23"/>
    <p:sldId id="295" r:id="rId24"/>
    <p:sldId id="294" r:id="rId25"/>
    <p:sldId id="297" r:id="rId26"/>
    <p:sldId id="270" r:id="rId27"/>
    <p:sldId id="271" r:id="rId28"/>
    <p:sldId id="272" r:id="rId29"/>
    <p:sldId id="273" r:id="rId30"/>
    <p:sldId id="293" r:id="rId31"/>
    <p:sldId id="282" r:id="rId32"/>
    <p:sldId id="285" r:id="rId33"/>
    <p:sldId id="287" r:id="rId34"/>
    <p:sldId id="286" r:id="rId35"/>
    <p:sldId id="288" r:id="rId36"/>
    <p:sldId id="298" r:id="rId37"/>
    <p:sldId id="291" r:id="rId38"/>
    <p:sldId id="27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CCFF"/>
    <a:srgbClr val="99FF99"/>
    <a:srgbClr val="FF6600"/>
    <a:srgbClr val="00CC00"/>
    <a:srgbClr val="CC6600"/>
    <a:srgbClr val="99FF66"/>
    <a:srgbClr val="FF5050"/>
    <a:srgbClr val="00CC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0"/>
    <p:restoredTop sz="84807" autoAdjust="0"/>
  </p:normalViewPr>
  <p:slideViewPr>
    <p:cSldViewPr>
      <p:cViewPr varScale="1">
        <p:scale>
          <a:sx n="106" d="100"/>
          <a:sy n="106" d="100"/>
        </p:scale>
        <p:origin x="808"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3FFE8-EB15-480F-BD25-528FF81A097A}" type="datetimeFigureOut">
              <a:rPr lang="en-US" smtClean="0"/>
              <a:pPr/>
              <a:t>6/14/18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FDDC1-32AF-4916-9FBB-3B2D91DA6D8E}" type="slidenum">
              <a:rPr lang="en-US" smtClean="0"/>
              <a:pPr/>
              <a:t>‹#›</a:t>
            </a:fld>
            <a:endParaRPr lang="en-US"/>
          </a:p>
        </p:txBody>
      </p:sp>
    </p:spTree>
    <p:extLst>
      <p:ext uri="{BB962C8B-B14F-4D97-AF65-F5344CB8AC3E}">
        <p14:creationId xmlns:p14="http://schemas.microsoft.com/office/powerpoint/2010/main" val="39352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000000"/>
              </a:solidFill>
            </a:endParaRPr>
          </a:p>
          <a:p>
            <a:endParaRPr lang="en-US" b="0" dirty="0"/>
          </a:p>
          <a:p>
            <a:endParaRPr lang="en-US" b="0" baseline="0" dirty="0">
              <a:solidFill>
                <a:srgbClr val="C00000"/>
              </a:solidFill>
            </a:endParaRPr>
          </a:p>
        </p:txBody>
      </p:sp>
      <p:sp>
        <p:nvSpPr>
          <p:cNvPr id="4" name="Slide Number Placeholder 3"/>
          <p:cNvSpPr>
            <a:spLocks noGrp="1"/>
          </p:cNvSpPr>
          <p:nvPr>
            <p:ph type="sldNum" sz="quarter" idx="10"/>
          </p:nvPr>
        </p:nvSpPr>
        <p:spPr/>
        <p:txBody>
          <a:bodyPr/>
          <a:lstStyle/>
          <a:p>
            <a:fld id="{F019A549-AC66-4EB9-91EB-8FA16D465EC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09291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Work with your doctor when making lifestyle and exercise changes, and get treatment for uncontrolled high blood pressure.</a:t>
            </a:r>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10</a:t>
            </a:fld>
            <a:endParaRPr lang="en-US"/>
          </a:p>
        </p:txBody>
      </p:sp>
    </p:spTree>
    <p:extLst>
      <p:ext uri="{BB962C8B-B14F-4D97-AF65-F5344CB8AC3E}">
        <p14:creationId xmlns:p14="http://schemas.microsoft.com/office/powerpoint/2010/main" val="109505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shift toward plant nutrition has many</a:t>
            </a:r>
            <a:r>
              <a:rPr lang="en-US" sz="1200" kern="1200" baseline="0" dirty="0">
                <a:solidFill>
                  <a:schemeClr val="tx1"/>
                </a:solidFill>
                <a:effectLst/>
                <a:latin typeface="+mn-lt"/>
                <a:ea typeface="+mn-ea"/>
                <a:cs typeface="+mn-cs"/>
              </a:rPr>
              <a:t> direct and indirect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 plant-based diet directly targets high blood pressure by lowering inflammation, elevating nutrient and antioxidant levels, and softening arterial walls.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 helps indirectly by helping </a:t>
            </a:r>
            <a:r>
              <a:rPr lang="en-US" sz="1200" kern="1200" dirty="0">
                <a:solidFill>
                  <a:schemeClr val="tx1"/>
                </a:solidFill>
                <a:effectLst/>
                <a:latin typeface="+mn-lt"/>
                <a:ea typeface="+mn-ea"/>
                <a:cs typeface="+mn-cs"/>
              </a:rPr>
              <a:t>you shed extra pounds and lower stress, two factors linked to unhealthy blood pressure.</a:t>
            </a:r>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11</a:t>
            </a:fld>
            <a:endParaRPr lang="en-US"/>
          </a:p>
        </p:txBody>
      </p:sp>
    </p:spTree>
    <p:extLst>
      <p:ext uri="{BB962C8B-B14F-4D97-AF65-F5344CB8AC3E}">
        <p14:creationId xmlns:p14="http://schemas.microsoft.com/office/powerpoint/2010/main" val="1915437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sz="1200" b="1" i="1" kern="1200" dirty="0">
                <a:solidFill>
                  <a:schemeClr val="tx1"/>
                </a:solidFill>
                <a:effectLst/>
                <a:latin typeface="+mn-lt"/>
                <a:ea typeface="+mn-ea"/>
                <a:cs typeface="+mn-cs"/>
              </a:rPr>
              <a:t>DASH </a:t>
            </a:r>
            <a:r>
              <a:rPr lang="en-US" sz="1200" kern="1200" dirty="0">
                <a:solidFill>
                  <a:schemeClr val="tx1"/>
                </a:solidFill>
                <a:effectLst/>
                <a:latin typeface="+mn-lt"/>
                <a:ea typeface="+mn-ea"/>
                <a:cs typeface="+mn-cs"/>
              </a:rPr>
              <a:t>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program initiated by the National Institute of Health and is based on research that</a:t>
            </a:r>
            <a:r>
              <a:rPr lang="en-US" sz="1200" kern="1200" baseline="0" dirty="0">
                <a:solidFill>
                  <a:schemeClr val="tx1"/>
                </a:solidFill>
                <a:effectLst/>
                <a:latin typeface="+mn-lt"/>
                <a:ea typeface="+mn-ea"/>
                <a:cs typeface="+mn-cs"/>
              </a:rPr>
              <a:t> is proven to lower blood pressure, reduce cholesterol, and reduce insulin sensitivity.  </a:t>
            </a:r>
          </a:p>
          <a:p>
            <a:endParaRPr lang="en-US" sz="120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a:t>
            </a:r>
            <a:r>
              <a:rPr lang="en-US" sz="1200" kern="1200" dirty="0">
                <a:solidFill>
                  <a:schemeClr val="tx1"/>
                </a:solidFill>
                <a:effectLst/>
                <a:latin typeface="+mn-lt"/>
                <a:ea typeface="+mn-ea"/>
                <a:cs typeface="+mn-cs"/>
              </a:rPr>
              <a:t>emphasizes meal plans largely made</a:t>
            </a:r>
            <a:r>
              <a:rPr lang="en-US" sz="1200" kern="1200" baseline="0" dirty="0">
                <a:solidFill>
                  <a:schemeClr val="tx1"/>
                </a:solidFill>
                <a:effectLst/>
                <a:latin typeface="+mn-lt"/>
                <a:ea typeface="+mn-ea"/>
                <a:cs typeface="+mn-cs"/>
              </a:rPr>
              <a:t> up of </a:t>
            </a:r>
            <a:r>
              <a:rPr lang="en-US" sz="1200" kern="1200" dirty="0">
                <a:solidFill>
                  <a:schemeClr val="tx1"/>
                </a:solidFill>
                <a:effectLst/>
                <a:latin typeface="+mn-lt"/>
                <a:ea typeface="+mn-ea"/>
                <a:cs typeface="+mn-cs"/>
              </a:rPr>
              <a:t>fresh vegetables and fruits; beans, whole grains, nuts, and other nutrition-packed plant foods.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 is based on an eating plan that involves more than the traditional low salt or low sodium diet advice.</a:t>
            </a:r>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12</a:t>
            </a:fld>
            <a:endParaRPr lang="en-US"/>
          </a:p>
        </p:txBody>
      </p:sp>
    </p:spTree>
    <p:extLst>
      <p:ext uri="{BB962C8B-B14F-4D97-AF65-F5344CB8AC3E}">
        <p14:creationId xmlns:p14="http://schemas.microsoft.com/office/powerpoint/2010/main" val="335349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big-picture</a:t>
            </a:r>
            <a:r>
              <a:rPr lang="en-US" baseline="0" dirty="0"/>
              <a:t> for a healthy blood pressure is just that—</a:t>
            </a:r>
            <a:r>
              <a:rPr lang="en-US" b="1" baseline="0" dirty="0"/>
              <a:t>big</a:t>
            </a:r>
            <a:r>
              <a:rPr lang="en-US" baseline="0" dirty="0"/>
              <a:t>!  </a:t>
            </a:r>
          </a:p>
          <a:p>
            <a:endParaRPr lang="en-US" baseline="0" dirty="0"/>
          </a:p>
          <a:p>
            <a:r>
              <a:rPr lang="en-US" baseline="0" dirty="0"/>
              <a:t>It</a:t>
            </a:r>
            <a:r>
              <a:rPr lang="en-US" dirty="0"/>
              <a:t> includes a </a:t>
            </a:r>
            <a:r>
              <a:rPr lang="en-US" b="1" dirty="0"/>
              <a:t>big</a:t>
            </a:r>
            <a:r>
              <a:rPr lang="en-US" dirty="0"/>
              <a:t> portion of healthy plant foods, a </a:t>
            </a:r>
            <a:r>
              <a:rPr lang="en-US" b="1" dirty="0"/>
              <a:t>big</a:t>
            </a:r>
            <a:r>
              <a:rPr lang="en-US" dirty="0"/>
              <a:t> mix of color, a </a:t>
            </a:r>
            <a:r>
              <a:rPr lang="en-US" b="1" dirty="0"/>
              <a:t>big</a:t>
            </a:r>
            <a:r>
              <a:rPr lang="en-US" dirty="0"/>
              <a:t> burst of flavor,</a:t>
            </a:r>
            <a:r>
              <a:rPr lang="en-US" baseline="0" dirty="0"/>
              <a:t> and </a:t>
            </a:r>
            <a:r>
              <a:rPr lang="en-US" b="1" baseline="0" dirty="0"/>
              <a:t>big </a:t>
            </a:r>
            <a:r>
              <a:rPr lang="en-US" baseline="0" dirty="0"/>
              <a:t>meal satisfaction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dirty="0"/>
          </a:p>
          <a:p>
            <a:endParaRPr lang="en-US" dirty="0"/>
          </a:p>
          <a:p>
            <a:r>
              <a:rPr lang="en-US" dirty="0"/>
              <a:t>(Source: www.nhlbi.nih.gov/health/public/heart/hbp/dash/dash/_brief.htm</a:t>
            </a:r>
            <a:r>
              <a:rPr lang="en-US" baseline="0" dirty="0"/>
              <a:t>; </a:t>
            </a:r>
            <a:r>
              <a:rPr lang="en-US" sz="1200" kern="1200" dirty="0">
                <a:solidFill>
                  <a:schemeClr val="tx1"/>
                </a:solidFill>
                <a:effectLst/>
                <a:latin typeface="+mn-lt"/>
                <a:ea typeface="+mn-ea"/>
                <a:cs typeface="+mn-cs"/>
              </a:rPr>
              <a:t>Don Hall.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Vegetarian Advantage.  Pacific Press, 2010.)</a:t>
            </a:r>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13</a:t>
            </a:fld>
            <a:endParaRPr lang="en-US"/>
          </a:p>
        </p:txBody>
      </p:sp>
    </p:spTree>
    <p:extLst>
      <p:ext uri="{BB962C8B-B14F-4D97-AF65-F5344CB8AC3E}">
        <p14:creationId xmlns:p14="http://schemas.microsoft.com/office/powerpoint/2010/main" val="205388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best results were diets rich in plant foods which are naturally low in sodium and curbing</a:t>
            </a:r>
            <a:r>
              <a:rPr lang="en-US" baseline="0" dirty="0"/>
              <a:t> processed foods which are high in</a:t>
            </a:r>
            <a:r>
              <a:rPr lang="en-US" dirty="0"/>
              <a:t> sodium.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teaspoon of salt has</a:t>
            </a:r>
            <a:r>
              <a:rPr lang="en-US" baseline="0" dirty="0"/>
              <a:t> about </a:t>
            </a:r>
            <a:r>
              <a:rPr lang="en-US" dirty="0"/>
              <a:t>2300 mg of sodium.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recommendations vary, ranging from about</a:t>
            </a:r>
            <a:r>
              <a:rPr lang="en-US" baseline="0" dirty="0"/>
              <a:t> 1500 to 2,300 mg of sodium a day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a:t>
            </a:r>
            <a:r>
              <a:rPr lang="en-US" b="1" baseline="0" dirty="0"/>
              <a:t> better</a:t>
            </a:r>
            <a:r>
              <a:rPr lang="en-US" b="1" dirty="0"/>
              <a:t> health, sodium should</a:t>
            </a:r>
            <a:r>
              <a:rPr lang="en-US" b="1" baseline="0" dirty="0"/>
              <a:t> be limited to </a:t>
            </a:r>
            <a:r>
              <a:rPr lang="en-US" b="1" dirty="0"/>
              <a:t>1,500 </a:t>
            </a:r>
            <a:r>
              <a:rPr lang="en-US" b="1" baseline="0" dirty="0"/>
              <a:t>mg or less each day. That would be 500 mg sodium per meal.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www.nhlbi.nih.gov/health/public/heart/hbp/dash/dash/_brief.htm</a:t>
            </a:r>
            <a:r>
              <a:rPr lang="en-US" baseline="0" dirty="0"/>
              <a:t>; </a:t>
            </a:r>
            <a:r>
              <a:rPr lang="en-US" sz="1200" kern="1200" dirty="0">
                <a:solidFill>
                  <a:schemeClr val="tx1"/>
                </a:solidFill>
                <a:effectLst/>
                <a:latin typeface="+mn-lt"/>
                <a:ea typeface="+mn-ea"/>
                <a:cs typeface="+mn-cs"/>
              </a:rPr>
              <a:t>Don Hall.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Vegetarian Advantage.  Pacific Press, 2010.)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Salt is made up of sodium chloride.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 teaspoon of</a:t>
            </a:r>
            <a:r>
              <a:rPr lang="en-US" sz="1200" kern="1200" baseline="0" dirty="0">
                <a:solidFill>
                  <a:schemeClr val="tx1"/>
                </a:solidFill>
                <a:effectLst/>
                <a:latin typeface="+mn-lt"/>
                <a:ea typeface="+mn-ea"/>
                <a:cs typeface="+mn-cs"/>
              </a:rPr>
              <a:t> salt is 5 grams, which includes 2,300 mg of sodium)</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14</a:t>
            </a:fld>
            <a:endParaRPr lang="en-US"/>
          </a:p>
        </p:txBody>
      </p:sp>
    </p:spTree>
    <p:extLst>
      <p:ext uri="{BB962C8B-B14F-4D97-AF65-F5344CB8AC3E}">
        <p14:creationId xmlns:p14="http://schemas.microsoft.com/office/powerpoint/2010/main" val="3270675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Commenting on the </a:t>
            </a:r>
            <a:r>
              <a:rPr lang="en-US" b="1" dirty="0"/>
              <a:t>NIH</a:t>
            </a:r>
            <a:r>
              <a:rPr lang="en-US" b="0" dirty="0"/>
              <a:t> study, researcher Don</a:t>
            </a:r>
            <a:r>
              <a:rPr lang="en-US" b="0" baseline="0" dirty="0"/>
              <a:t> Hall stated: “I consider this study to be remarkable.  Think what an impact on health and the cost of health care that would result if all of the seventy-[five] million people who currently have high blood pressure would follow a vegetarian diet or even the DASH diet and would also walk thirty minutes a day!”</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kern="1200" dirty="0">
                <a:solidFill>
                  <a:schemeClr val="tx1"/>
                </a:solidFill>
                <a:effectLst/>
                <a:latin typeface="+mn-lt"/>
                <a:ea typeface="+mn-ea"/>
                <a:cs typeface="+mn-cs"/>
              </a:rPr>
              <a:t>Don Hall.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Vegetarian Advantage, pp</a:t>
            </a:r>
            <a:r>
              <a:rPr lang="en-US" sz="1200" kern="1200" baseline="0" dirty="0">
                <a:solidFill>
                  <a:schemeClr val="tx1"/>
                </a:solidFill>
                <a:effectLst/>
                <a:latin typeface="+mn-lt"/>
                <a:ea typeface="+mn-ea"/>
                <a:cs typeface="+mn-cs"/>
              </a:rPr>
              <a:t> 43-44</a:t>
            </a:r>
            <a:r>
              <a:rPr lang="en-US" sz="1200" kern="1200" dirty="0">
                <a:solidFill>
                  <a:schemeClr val="tx1"/>
                </a:solidFill>
                <a:effectLst/>
                <a:latin typeface="+mn-lt"/>
                <a:ea typeface="+mn-ea"/>
                <a:cs typeface="+mn-cs"/>
              </a:rPr>
              <a:t>.  Pacific Press, 2010.)</a:t>
            </a:r>
            <a:endParaRPr lang="en-US"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15</a:t>
            </a:fld>
            <a:endParaRPr lang="en-US"/>
          </a:p>
        </p:txBody>
      </p:sp>
    </p:spTree>
    <p:extLst>
      <p:ext uri="{BB962C8B-B14F-4D97-AF65-F5344CB8AC3E}">
        <p14:creationId xmlns:p14="http://schemas.microsoft.com/office/powerpoint/2010/main" val="149168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 </a:t>
            </a:r>
            <a:r>
              <a:rPr lang="en-US" b="1" baseline="0" dirty="0"/>
              <a:t>National Institute of Health (NIH) </a:t>
            </a:r>
            <a:r>
              <a:rPr lang="en-US" b="0" baseline="0" dirty="0"/>
              <a:t>study of more than 800 people compared several dietary approaches to lower blood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group who ate the least meat and </a:t>
            </a:r>
            <a:r>
              <a:rPr lang="en-US" b="1" baseline="0" dirty="0"/>
              <a:t>added the most plant foods </a:t>
            </a:r>
            <a:r>
              <a:rPr lang="en-US" b="0" baseline="0" dirty="0"/>
              <a:t>achieved the most significant drop in blood pressure. Here is a breakdown of the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1. Meat has a blood-pressure raising effect.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2. Eliminating meat from the diet lowers blood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3. A vegan or near vegan diet shifts blood pressure levels to the healthiest levels, and more...(see next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Journal</a:t>
            </a:r>
            <a:r>
              <a:rPr lang="en-US" baseline="0" dirty="0"/>
              <a:t> of the American Medical Association 2003;289(16):2083-93; </a:t>
            </a:r>
            <a:r>
              <a:rPr lang="en-US" sz="1200" kern="1200" dirty="0">
                <a:solidFill>
                  <a:schemeClr val="tx1"/>
                </a:solidFill>
                <a:effectLst/>
                <a:latin typeface="+mn-lt"/>
                <a:ea typeface="+mn-ea"/>
                <a:cs typeface="+mn-cs"/>
              </a:rPr>
              <a:t>Don Hall.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Vegetarian Advantage.  Pacific Press, 2010.)</a:t>
            </a:r>
            <a:endParaRPr lang="en-US"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16</a:t>
            </a:fld>
            <a:endParaRPr lang="en-US"/>
          </a:p>
        </p:txBody>
      </p:sp>
    </p:spTree>
    <p:extLst>
      <p:ext uri="{BB962C8B-B14F-4D97-AF65-F5344CB8AC3E}">
        <p14:creationId xmlns:p14="http://schemas.microsoft.com/office/powerpoint/2010/main" val="2561998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Plant</a:t>
            </a:r>
            <a:r>
              <a:rPr lang="en-US" baseline="0" dirty="0"/>
              <a:t> foods are rich in “blood pressure champions” such as magnesium, calcium, potassium, antioxidants, and fiber.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They are naturally low in sodium.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JAMA Intern Med 2014 April;174(4):577-87; David DeRose, MD. 30 Days to Natural Blood Pressure Control)</a:t>
            </a:r>
          </a:p>
        </p:txBody>
      </p:sp>
      <p:sp>
        <p:nvSpPr>
          <p:cNvPr id="4" name="Slide Number Placeholder 3"/>
          <p:cNvSpPr>
            <a:spLocks noGrp="1"/>
          </p:cNvSpPr>
          <p:nvPr>
            <p:ph type="sldNum" sz="quarter" idx="10"/>
          </p:nvPr>
        </p:nvSpPr>
        <p:spPr/>
        <p:txBody>
          <a:bodyPr/>
          <a:lstStyle/>
          <a:p>
            <a:fld id="{AB9FDDC1-32AF-4916-9FBB-3B2D91DA6D8E}" type="slidenum">
              <a:rPr lang="en-US" smtClean="0"/>
              <a:pPr/>
              <a:t>17</a:t>
            </a:fld>
            <a:endParaRPr lang="en-US"/>
          </a:p>
        </p:txBody>
      </p:sp>
    </p:spTree>
    <p:extLst>
      <p:ext uri="{BB962C8B-B14F-4D97-AF65-F5344CB8AC3E}">
        <p14:creationId xmlns:p14="http://schemas.microsoft.com/office/powerpoint/2010/main" val="3791214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Based on the Adventist Health Study of 89,000 people, meat-free diets cut high blood pressure risk by 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Eliminating all animal products reduced the risk by a whopping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Notice this statement from the study report: </a:t>
            </a: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(Source: Nutrients 2014 May;(6):2131-2147)</a:t>
            </a:r>
            <a:endParaRPr lang="en-US" b="0"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18</a:t>
            </a:fld>
            <a:endParaRPr lang="en-US"/>
          </a:p>
        </p:txBody>
      </p:sp>
    </p:spTree>
    <p:extLst>
      <p:ext uri="{BB962C8B-B14F-4D97-AF65-F5344CB8AC3E}">
        <p14:creationId xmlns:p14="http://schemas.microsoft.com/office/powerpoint/2010/main" val="337652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Obesity, heart disease, and diabetes are major risk factors for hypertension—plant foods are a delicious and powerful way to tackle this trouble-making trio!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dirty="0"/>
          </a:p>
          <a:p>
            <a:r>
              <a:rPr lang="en-US" dirty="0"/>
              <a:t>(Note:</a:t>
            </a:r>
            <a:r>
              <a:rPr lang="en-US" baseline="0" dirty="0"/>
              <a:t> Lacto-</a:t>
            </a:r>
            <a:r>
              <a:rPr lang="en-US" baseline="0" dirty="0" err="1"/>
              <a:t>ovo</a:t>
            </a:r>
            <a:r>
              <a:rPr lang="en-US" baseline="0" dirty="0"/>
              <a:t> refers to a vegetarian eating plan that includes dairy and eggs)</a:t>
            </a:r>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19</a:t>
            </a:fld>
            <a:endParaRPr lang="en-US"/>
          </a:p>
        </p:txBody>
      </p:sp>
    </p:spTree>
    <p:extLst>
      <p:ext uri="{BB962C8B-B14F-4D97-AF65-F5344CB8AC3E}">
        <p14:creationId xmlns:p14="http://schemas.microsoft.com/office/powerpoint/2010/main" val="3568603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19A549-AC66-4EB9-91EB-8FA16D465EC6}" type="slidenum">
              <a:rPr lang="en-US" smtClean="0"/>
              <a:pPr/>
              <a:t>2</a:t>
            </a:fld>
            <a:endParaRPr lang="en-US"/>
          </a:p>
        </p:txBody>
      </p:sp>
    </p:spTree>
    <p:extLst>
      <p:ext uri="{BB962C8B-B14F-4D97-AF65-F5344CB8AC3E}">
        <p14:creationId xmlns:p14="http://schemas.microsoft.com/office/powerpoint/2010/main" val="3475969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Whichever meal plan you choose, aim to:  </a:t>
            </a:r>
            <a:r>
              <a:rPr lang="en-US" b="1" baseline="0" dirty="0"/>
              <a:t>Read slide.</a:t>
            </a:r>
            <a:endParaRPr lang="en-US" b="1"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20</a:t>
            </a:fld>
            <a:endParaRPr lang="en-US"/>
          </a:p>
        </p:txBody>
      </p:sp>
    </p:spTree>
    <p:extLst>
      <p:ext uri="{BB962C8B-B14F-4D97-AF65-F5344CB8AC3E}">
        <p14:creationId xmlns:p14="http://schemas.microsoft.com/office/powerpoint/2010/main" val="1492975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baseline="0" dirty="0"/>
              <a:t>It takes a lifestyle, not a label, to achieve your optimal health.</a:t>
            </a:r>
          </a:p>
          <a:p>
            <a:endParaRPr lang="en-US" baseline="0" dirty="0"/>
          </a:p>
          <a:p>
            <a:r>
              <a:rPr lang="en-US" baseline="0" dirty="0"/>
              <a:t>God will lead you step by step to make the choices that are best for you right now.</a:t>
            </a:r>
          </a:p>
          <a:p>
            <a:endParaRPr lang="en-US" baseline="0" dirty="0"/>
          </a:p>
          <a:p>
            <a:r>
              <a:rPr lang="en-US" baseline="0" dirty="0"/>
              <a:t>No single food is a magic bullet, but God’s family of colorful plant foods work together to provide the nutrition, variety, volume, and energy you need to pursue the other healthy habits so important to mental, physical, and spiritual health.</a:t>
            </a:r>
          </a:p>
        </p:txBody>
      </p:sp>
      <p:sp>
        <p:nvSpPr>
          <p:cNvPr id="4" name="Slide Number Placeholder 3"/>
          <p:cNvSpPr>
            <a:spLocks noGrp="1"/>
          </p:cNvSpPr>
          <p:nvPr>
            <p:ph type="sldNum" sz="quarter" idx="10"/>
          </p:nvPr>
        </p:nvSpPr>
        <p:spPr/>
        <p:txBody>
          <a:bodyPr/>
          <a:lstStyle/>
          <a:p>
            <a:fld id="{AB9FDDC1-32AF-4916-9FBB-3B2D91DA6D8E}" type="slidenum">
              <a:rPr lang="en-US" smtClean="0"/>
              <a:pPr/>
              <a:t>21</a:t>
            </a:fld>
            <a:endParaRPr lang="en-US"/>
          </a:p>
        </p:txBody>
      </p:sp>
    </p:spTree>
    <p:extLst>
      <p:ext uri="{BB962C8B-B14F-4D97-AF65-F5344CB8AC3E}">
        <p14:creationId xmlns:p14="http://schemas.microsoft.com/office/powerpoint/2010/main" val="967746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ABC’s of lowering blood pressure are basic and easy to remember: </a:t>
            </a:r>
            <a:r>
              <a:rPr lang="en-US" b="1" baseline="0" dirty="0"/>
              <a:t>Read slide.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Let’s repeat our ABC’s together!  (Repeat list with the group)</a:t>
            </a:r>
            <a:endParaRPr lang="en-US" b="0"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22</a:t>
            </a:fld>
            <a:endParaRPr lang="en-US"/>
          </a:p>
        </p:txBody>
      </p:sp>
    </p:spTree>
    <p:extLst>
      <p:ext uri="{BB962C8B-B14F-4D97-AF65-F5344CB8AC3E}">
        <p14:creationId xmlns:p14="http://schemas.microsoft.com/office/powerpoint/2010/main" val="1294764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serving is 1 cup of raw fruit or vegetables or ½ cup</a:t>
            </a:r>
            <a:r>
              <a:rPr lang="en-US" sz="1200" kern="1200" baseline="0" dirty="0">
                <a:solidFill>
                  <a:schemeClr val="tx1"/>
                </a:solidFill>
                <a:effectLst/>
                <a:latin typeface="+mn-lt"/>
                <a:ea typeface="+mn-ea"/>
                <a:cs typeface="+mn-cs"/>
              </a:rPr>
              <a:t> of cooked beans, vegetables or grains.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Fruits and vegetables are high in potassium and fiber, both of which protect against high blood pressure.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baked potato contains about 1,000 mg of potassium; beans, spinach, tomatoes, squash, green vegetables, and fresh fruits are also tasty sources of potassium.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Plant foods are rich in vitamins, minerals, trace minerals, and vessel-repairing antioxidants and low in sodium, saturated fat and calories.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do you already love that you</a:t>
            </a:r>
            <a:r>
              <a:rPr lang="en-US" sz="1200" kern="1200" baseline="0" dirty="0">
                <a:solidFill>
                  <a:schemeClr val="tx1"/>
                </a:solidFill>
                <a:effectLst/>
                <a:latin typeface="+mn-lt"/>
                <a:ea typeface="+mn-ea"/>
                <a:cs typeface="+mn-cs"/>
              </a:rPr>
              <a:t> can enjoy more of?  (Wait for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What are you willing to include that you have not made a part of your menu?  (Wait for response)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23</a:t>
            </a:fld>
            <a:endParaRPr lang="en-US"/>
          </a:p>
        </p:txBody>
      </p:sp>
    </p:spTree>
    <p:extLst>
      <p:ext uri="{BB962C8B-B14F-4D97-AF65-F5344CB8AC3E}">
        <p14:creationId xmlns:p14="http://schemas.microsoft.com/office/powerpoint/2010/main" val="630173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Watch out for packaged bandits that tantalize your taste buds but target your good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fast food meal of an 8 </a:t>
            </a:r>
            <a:r>
              <a:rPr lang="en-US" sz="1200" kern="1200" dirty="0" err="1">
                <a:solidFill>
                  <a:schemeClr val="tx1"/>
                </a:solidFill>
                <a:effectLst/>
                <a:latin typeface="+mn-lt"/>
                <a:ea typeface="+mn-ea"/>
                <a:cs typeface="+mn-cs"/>
              </a:rPr>
              <a:t>oz</a:t>
            </a:r>
            <a:r>
              <a:rPr lang="en-US" sz="1200" kern="1200" dirty="0">
                <a:solidFill>
                  <a:schemeClr val="tx1"/>
                </a:solidFill>
                <a:effectLst/>
                <a:latin typeface="+mn-lt"/>
                <a:ea typeface="+mn-ea"/>
                <a:cs typeface="+mn-cs"/>
              </a:rPr>
              <a:t> hamburger, small fries, and a 32 oz. soda is about 1600 calories and more than1400 mg of sodium.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Compare this to the daily recommendation of 1500 mg for the day, or about 500 mg per meal.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sodium comes from packaged foods - so check labels. </a:t>
            </a:r>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24</a:t>
            </a:fld>
            <a:endParaRPr lang="en-US"/>
          </a:p>
        </p:txBody>
      </p:sp>
    </p:spTree>
    <p:extLst>
      <p:ext uri="{BB962C8B-B14F-4D97-AF65-F5344CB8AC3E}">
        <p14:creationId xmlns:p14="http://schemas.microsoft.com/office/powerpoint/2010/main" val="609687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People who are inactive tend to have higher heart rates. </a:t>
            </a:r>
          </a:p>
          <a:p>
            <a:endParaRPr lang="en-US" dirty="0"/>
          </a:p>
          <a:p>
            <a:r>
              <a:rPr lang="en-US" dirty="0"/>
              <a:t>The higher your heart rate, the harder your heart must work with each contraction and the stronger the force on your arteries. </a:t>
            </a:r>
          </a:p>
          <a:p>
            <a:endParaRPr lang="en-US" dirty="0"/>
          </a:p>
          <a:p>
            <a:r>
              <a:rPr lang="en-US" dirty="0"/>
              <a:t>Lack of physical activity also increases the risk of being overweight.</a:t>
            </a:r>
          </a:p>
          <a:p>
            <a:endParaRPr lang="en-US" dirty="0"/>
          </a:p>
          <a:p>
            <a:r>
              <a:rPr lang="en-US" dirty="0"/>
              <a:t>What</a:t>
            </a:r>
            <a:r>
              <a:rPr lang="en-US" baseline="0" dirty="0"/>
              <a:t> are some ways you can increase your daily exercise to at least 30 minutes, preferably an hour?  (Wait for response)</a:t>
            </a:r>
          </a:p>
          <a:p>
            <a:endParaRPr lang="en-US" baseline="0" dirty="0"/>
          </a:p>
          <a:p>
            <a:r>
              <a:rPr lang="en-US" baseline="0" dirty="0"/>
              <a:t>What is your plan for inclement weather?  (Wait for response)</a:t>
            </a:r>
          </a:p>
          <a:p>
            <a:endParaRPr lang="en-US" baseline="0" dirty="0"/>
          </a:p>
          <a:p>
            <a:r>
              <a:rPr lang="en-US" b="1" baseline="0" dirty="0"/>
              <a:t>Don’t ask yourself: “Am I going to exercise today?”  Ask yourself, “When and where am I going to exercise today?”</a:t>
            </a:r>
            <a:endParaRPr lang="en-US" b="1"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25</a:t>
            </a:fld>
            <a:endParaRPr lang="en-US"/>
          </a:p>
        </p:txBody>
      </p:sp>
    </p:spTree>
    <p:extLst>
      <p:ext uri="{BB962C8B-B14F-4D97-AF65-F5344CB8AC3E}">
        <p14:creationId xmlns:p14="http://schemas.microsoft.com/office/powerpoint/2010/main" val="982516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This can cause your arteries to narrow, increasing your blood pressure. </a:t>
            </a:r>
          </a:p>
          <a:p>
            <a:endParaRPr lang="en-US" dirty="0"/>
          </a:p>
          <a:p>
            <a:r>
              <a:rPr lang="en-US" dirty="0"/>
              <a:t>Secondhand smoke also can increase your blood pressure.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effectLst>
                  <a:outerShdw blurRad="50800" dist="63500" dir="2700000" algn="tl" rotWithShape="0">
                    <a:prstClr val="black">
                      <a:alpha val="65000"/>
                    </a:prstClr>
                  </a:outerShdw>
                </a:effectLst>
                <a:latin typeface="Arial" pitchFamily="34" charset="0"/>
                <a:cs typeface="Arial" pitchFamily="34" charset="0"/>
              </a:rPr>
              <a:t>You will need determination and prayer, but your body and brain will respond to healthful lifestyle changes.</a:t>
            </a:r>
          </a:p>
          <a:p>
            <a:endParaRPr lang="en-US" dirty="0"/>
          </a:p>
          <a:p>
            <a:endParaRPr lang="en-US" dirty="0"/>
          </a:p>
          <a:p>
            <a:endParaRPr lang="en-US" b="0"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26</a:t>
            </a:fld>
            <a:endParaRPr lang="en-US"/>
          </a:p>
        </p:txBody>
      </p:sp>
    </p:spTree>
    <p:extLst>
      <p:ext uri="{BB962C8B-B14F-4D97-AF65-F5344CB8AC3E}">
        <p14:creationId xmlns:p14="http://schemas.microsoft.com/office/powerpoint/2010/main" val="449964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r>
              <a:rPr lang="en-US" b="0" dirty="0"/>
              <a:t>According to a study published </a:t>
            </a:r>
            <a:r>
              <a:rPr lang="en-US" b="0" baseline="0" dirty="0"/>
              <a:t>by the National Institute of Health, global alcohol consumption increases the risk of hypertension by 16%.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Instead,</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Grab those</a:t>
            </a:r>
            <a:r>
              <a:rPr lang="en-US" sz="1200" b="1" kern="1200" baseline="0" dirty="0">
                <a:solidFill>
                  <a:schemeClr val="tx1"/>
                </a:solidFill>
                <a:effectLst/>
                <a:latin typeface="+mn-lt"/>
                <a:ea typeface="+mn-ea"/>
                <a:cs typeface="+mn-cs"/>
              </a:rPr>
              <a:t> grapes!  </a:t>
            </a:r>
            <a:r>
              <a:rPr lang="en-US" sz="1200" kern="1200" dirty="0">
                <a:solidFill>
                  <a:schemeClr val="tx1"/>
                </a:solidFill>
                <a:effectLst/>
                <a:latin typeface="+mn-lt"/>
                <a:ea typeface="+mn-ea"/>
                <a:cs typeface="+mn-cs"/>
              </a:rPr>
              <a:t>Grapes are just one</a:t>
            </a:r>
            <a:r>
              <a:rPr lang="en-US" sz="1200" kern="1200" baseline="0" dirty="0">
                <a:solidFill>
                  <a:schemeClr val="tx1"/>
                </a:solidFill>
                <a:effectLst/>
                <a:latin typeface="+mn-lt"/>
                <a:ea typeface="+mn-ea"/>
                <a:cs typeface="+mn-cs"/>
              </a:rPr>
              <a:t> of God’s family of flavorful foods that are</a:t>
            </a:r>
            <a:r>
              <a:rPr lang="en-US" sz="1200" kern="1200" dirty="0">
                <a:solidFill>
                  <a:schemeClr val="tx1"/>
                </a:solidFill>
                <a:effectLst/>
                <a:latin typeface="+mn-lt"/>
                <a:ea typeface="+mn-ea"/>
                <a:cs typeface="+mn-cs"/>
              </a:rPr>
              <a:t> high in fiber and plant compounds that improve blood vessel and heart health</a:t>
            </a:r>
            <a:r>
              <a:rPr lang="en-US" sz="1200" kern="1200" baseline="0" dirty="0">
                <a:solidFill>
                  <a:schemeClr val="tx1"/>
                </a:solidFill>
                <a:effectLst/>
                <a:latin typeface="+mn-lt"/>
                <a:ea typeface="+mn-ea"/>
                <a:cs typeface="+mn-cs"/>
              </a:rPr>
              <a:t>, and thus help </a:t>
            </a:r>
            <a:r>
              <a:rPr lang="en-US" sz="1200" kern="1200" dirty="0">
                <a:solidFill>
                  <a:schemeClr val="tx1"/>
                </a:solidFill>
                <a:effectLst/>
                <a:latin typeface="+mn-lt"/>
                <a:ea typeface="+mn-ea"/>
                <a:cs typeface="+mn-cs"/>
              </a:rPr>
              <a:t>lower blood pressure</a:t>
            </a:r>
            <a:r>
              <a:rPr lang="en-US"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  </a:t>
            </a:r>
            <a:endParaRPr lang="en-US" b="0" baseline="0" dirty="0"/>
          </a:p>
          <a:p>
            <a:r>
              <a:rPr lang="en-US" b="0" baseline="0" dirty="0"/>
              <a:t>(Source: </a:t>
            </a:r>
            <a:r>
              <a:rPr lang="en-US" b="0" baseline="0" dirty="0" err="1"/>
              <a:t>Clin</a:t>
            </a:r>
            <a:r>
              <a:rPr lang="en-US" b="0" baseline="0" dirty="0"/>
              <a:t> </a:t>
            </a:r>
            <a:r>
              <a:rPr lang="en-US" b="0" baseline="0" dirty="0" err="1"/>
              <a:t>Exp</a:t>
            </a:r>
            <a:r>
              <a:rPr lang="en-US" b="0" baseline="0" dirty="0"/>
              <a:t> </a:t>
            </a:r>
            <a:r>
              <a:rPr lang="en-US" b="0" baseline="0" dirty="0" err="1"/>
              <a:t>Parmacol</a:t>
            </a:r>
            <a:r>
              <a:rPr lang="en-US" b="0" baseline="0" dirty="0"/>
              <a:t> </a:t>
            </a:r>
            <a:r>
              <a:rPr lang="en-US" b="0" baseline="0" dirty="0" err="1"/>
              <a:t>Physiol</a:t>
            </a:r>
            <a:r>
              <a:rPr lang="en-US" b="0" baseline="0" dirty="0"/>
              <a:t> 2006 Sept; 33(9):847-52; http://www.emedmd.com/content/avoiding-tobacco-alcohol-and-caffeine; </a:t>
            </a:r>
            <a:r>
              <a:rPr lang="en-US" b="0" u="none" dirty="0">
                <a:solidFill>
                  <a:schemeClr val="tx1"/>
                </a:solidFill>
                <a:effectLst>
                  <a:outerShdw blurRad="38100" dist="38100" dir="2700000" algn="tl">
                    <a:srgbClr val="000000">
                      <a:alpha val="43137"/>
                    </a:srgbClr>
                  </a:outerShdw>
                </a:effectLst>
              </a:rPr>
              <a:t>www.mayoclinic.org/healthy-living/nutrition-and-healthy-eating/expert-answers/food-and-nutrition/faq</a:t>
            </a:r>
            <a:r>
              <a:rPr lang="en-US" b="0" baseline="0" dirty="0"/>
              <a:t>)</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1" dirty="0"/>
              <a:t>Work with your healthcare team</a:t>
            </a:r>
            <a:r>
              <a:rPr lang="en-US" b="1" baseline="0" dirty="0"/>
              <a:t> to monitor changes related to alcohol withdrawal</a:t>
            </a:r>
            <a:r>
              <a:rPr lang="en-US" b="1" dirty="0"/>
              <a:t>.</a:t>
            </a:r>
          </a:p>
          <a:p>
            <a:endParaRPr lang="en-US" b="0" baseline="0" dirty="0"/>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27</a:t>
            </a:fld>
            <a:endParaRPr lang="en-US"/>
          </a:p>
        </p:txBody>
      </p:sp>
    </p:spTree>
    <p:extLst>
      <p:ext uri="{BB962C8B-B14F-4D97-AF65-F5344CB8AC3E}">
        <p14:creationId xmlns:p14="http://schemas.microsoft.com/office/powerpoint/2010/main" val="1970135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High levels of stress can lead to a temporary increase in blood pressure by causing</a:t>
            </a:r>
            <a:r>
              <a:rPr lang="en-US" baseline="0" dirty="0"/>
              <a:t> your heart to beat faster and your blood vessels to narrow—a bad combination</a:t>
            </a:r>
            <a:r>
              <a:rPr lang="en-US" dirty="0"/>
              <a:t>. </a:t>
            </a:r>
          </a:p>
          <a:p>
            <a:endParaRPr lang="en-US" dirty="0"/>
          </a:p>
          <a:p>
            <a:r>
              <a:rPr lang="en-US" dirty="0"/>
              <a:t>If you find yourself getting tense, take a minute to slow down.</a:t>
            </a:r>
          </a:p>
          <a:p>
            <a:endParaRPr lang="en-US" dirty="0"/>
          </a:p>
          <a:p>
            <a:r>
              <a:rPr lang="en-US" dirty="0"/>
              <a:t>Take a</a:t>
            </a:r>
            <a:r>
              <a:rPr lang="en-US" baseline="0" dirty="0"/>
              <a:t> walk; </a:t>
            </a:r>
            <a:r>
              <a:rPr lang="en-US" dirty="0"/>
              <a:t>breathe deeply; drink</a:t>
            </a:r>
            <a:r>
              <a:rPr lang="en-US" baseline="0" dirty="0"/>
              <a:t> adequate water; connect with a friend; talk to God who understands your situation.  </a:t>
            </a:r>
          </a:p>
          <a:p>
            <a:endParaRPr lang="en-US" baseline="0" dirty="0"/>
          </a:p>
          <a:p>
            <a:r>
              <a:rPr lang="en-US" baseline="0" dirty="0"/>
              <a:t>Prayer, thanksgiving for what </a:t>
            </a:r>
            <a:r>
              <a:rPr lang="en-US" b="1" baseline="0" dirty="0"/>
              <a:t>is </a:t>
            </a:r>
            <a:r>
              <a:rPr lang="en-US" baseline="0" dirty="0"/>
              <a:t>working in your life, and focusing on solutions instead of problems can ease that sickening wave of stress hormones and dial down blood pressure!</a:t>
            </a:r>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28</a:t>
            </a:fld>
            <a:endParaRPr lang="en-US"/>
          </a:p>
        </p:txBody>
      </p:sp>
    </p:spTree>
    <p:extLst>
      <p:ext uri="{BB962C8B-B14F-4D97-AF65-F5344CB8AC3E}">
        <p14:creationId xmlns:p14="http://schemas.microsoft.com/office/powerpoint/2010/main" val="1419791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Building a network of social support, or “social capital,” whether in the context of parenting, workplace, church, or neighborhood, is a powerful buffer against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effect of social support on blood pressure and other indicators of heart health is strong and significant.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What are some ways to build “social capital?” (Wait for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(Source: Health </a:t>
            </a:r>
            <a:r>
              <a:rPr lang="en-US" b="0" baseline="0" dirty="0" err="1"/>
              <a:t>Psychol</a:t>
            </a:r>
            <a:r>
              <a:rPr lang="en-US" b="0" baseline="0" dirty="0"/>
              <a:t> 2014;33(11):1440-3.; BMJ Open 2013;3(2)pii.3002215)</a:t>
            </a:r>
            <a:endParaRPr lang="en-US" b="0"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29</a:t>
            </a:fld>
            <a:endParaRPr lang="en-US"/>
          </a:p>
        </p:txBody>
      </p:sp>
    </p:spTree>
    <p:extLst>
      <p:ext uri="{BB962C8B-B14F-4D97-AF65-F5344CB8AC3E}">
        <p14:creationId xmlns:p14="http://schemas.microsoft.com/office/powerpoint/2010/main" val="3978688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Please read and study the tract that accompanies this PowerPoint</a:t>
            </a:r>
            <a:r>
              <a:rPr lang="en-US" b="1" baseline="0" dirty="0"/>
              <a:t> to prepare for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a:t>
            </a:r>
            <a:r>
              <a:rPr lang="en-US" baseline="0" dirty="0"/>
              <a:t>blood pressure, also called hypertension, is a serious, even deadly, global public health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Blood pressure is the amount of force (or pressure) against the artery wall when the blood pumps through the arteries.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 higher the number, the more pressure against the artery wall.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 top number, the systolic, indicates the force against the artery wall when the heart beats.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 lower number, the diastolic, is the force on the artery wall between beats.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When the arteries are stiffer, the pressure of the blood against the arteries will be higher.</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this presentation we are looking at simple, practical, yet powerful: </a:t>
            </a: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www.mayoclinic.org/.../</a:t>
            </a:r>
            <a:r>
              <a:rPr lang="en-US" sz="1200" b="1" i="0" kern="1200" dirty="0">
                <a:solidFill>
                  <a:schemeClr val="tx1"/>
                </a:solidFill>
                <a:effectLst/>
                <a:latin typeface="+mn-lt"/>
                <a:ea typeface="+mn-ea"/>
                <a:cs typeface="+mn-cs"/>
              </a:rPr>
              <a:t>high-blood-pressure</a:t>
            </a: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definition</a:t>
            </a:r>
            <a:r>
              <a:rPr lang="en-US" sz="1200" b="0" i="0" kern="1200" dirty="0">
                <a:solidFill>
                  <a:schemeClr val="tx1"/>
                </a:solidFill>
                <a:effectLst/>
                <a:latin typeface="+mn-lt"/>
                <a:ea typeface="+mn-ea"/>
                <a:cs typeface="+mn-cs"/>
              </a:rPr>
              <a:t>/con)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3</a:t>
            </a:fld>
            <a:endParaRPr lang="en-US"/>
          </a:p>
        </p:txBody>
      </p:sp>
    </p:spTree>
    <p:extLst>
      <p:ext uri="{BB962C8B-B14F-4D97-AF65-F5344CB8AC3E}">
        <p14:creationId xmlns:p14="http://schemas.microsoft.com/office/powerpoint/2010/main" val="324260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People who sleep five hours or less a night may be at higher risk of developing high blood pressure or worsening already high blood pressure.</a:t>
            </a:r>
          </a:p>
          <a:p>
            <a:endParaRPr lang="en-US" dirty="0"/>
          </a:p>
          <a:p>
            <a:r>
              <a:rPr lang="en-US" dirty="0"/>
              <a:t>It's thought that sleep helps your blood regulate stress hormones and helps your nervous system remain healthy. </a:t>
            </a:r>
          </a:p>
          <a:p>
            <a:endParaRPr lang="en-US" dirty="0"/>
          </a:p>
          <a:p>
            <a:r>
              <a:rPr lang="en-US" dirty="0"/>
              <a:t>Sleeping seven to eight hours a night may play a role in the treatment and prevention of high blood pressure. </a:t>
            </a:r>
          </a:p>
          <a:p>
            <a:endParaRPr lang="en-US" dirty="0"/>
          </a:p>
          <a:p>
            <a:r>
              <a:rPr lang="en-US" dirty="0"/>
              <a:t>What are some tips you</a:t>
            </a:r>
            <a:r>
              <a:rPr lang="en-US" baseline="0" dirty="0"/>
              <a:t> know for establishing a good sleep routine? (Wait for response)</a:t>
            </a:r>
          </a:p>
          <a:p>
            <a:endParaRPr lang="en-US" baseline="0" dirty="0"/>
          </a:p>
          <a:p>
            <a:r>
              <a:rPr lang="en-US" baseline="0" dirty="0"/>
              <a:t>(Note: Daily exercise in the sun; adequate vitamin D levels; refrain from eating late; alcohol; caffeine; turn media off at night)</a:t>
            </a:r>
            <a:endParaRPr lang="en-US" dirty="0"/>
          </a:p>
          <a:p>
            <a:endParaRPr lang="en-US" dirty="0"/>
          </a:p>
          <a:p>
            <a:endParaRPr lang="en-US" dirty="0"/>
          </a:p>
          <a:p>
            <a:r>
              <a:rPr lang="en-US" dirty="0"/>
              <a:t>(Source: Sleep Med 2015;</a:t>
            </a:r>
            <a:r>
              <a:rPr lang="en-US" baseline="0" dirty="0"/>
              <a:t>16(12):1411-5); </a:t>
            </a:r>
            <a:r>
              <a:rPr lang="en-US" dirty="0"/>
              <a:t>http://www.mayoclinic.org/diseases-conditions/high-blood-pressure/expert-answers/sleep-deprivation/faq-20057959)</a:t>
            </a:r>
          </a:p>
        </p:txBody>
      </p:sp>
      <p:sp>
        <p:nvSpPr>
          <p:cNvPr id="4" name="Slide Number Placeholder 3"/>
          <p:cNvSpPr>
            <a:spLocks noGrp="1"/>
          </p:cNvSpPr>
          <p:nvPr>
            <p:ph type="sldNum" sz="quarter" idx="10"/>
          </p:nvPr>
        </p:nvSpPr>
        <p:spPr/>
        <p:txBody>
          <a:bodyPr/>
          <a:lstStyle/>
          <a:p>
            <a:fld id="{AB9FDDC1-32AF-4916-9FBB-3B2D91DA6D8E}" type="slidenum">
              <a:rPr lang="en-US" smtClean="0"/>
              <a:pPr/>
              <a:t>30</a:t>
            </a:fld>
            <a:endParaRPr lang="en-US"/>
          </a:p>
        </p:txBody>
      </p:sp>
    </p:spTree>
    <p:extLst>
      <p:ext uri="{BB962C8B-B14F-4D97-AF65-F5344CB8AC3E}">
        <p14:creationId xmlns:p14="http://schemas.microsoft.com/office/powerpoint/2010/main" val="3609602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Trust in God is good medicine—good for the heart and good for the soul.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Science</a:t>
            </a:r>
            <a:r>
              <a:rPr lang="en-US" b="0" baseline="0" dirty="0"/>
              <a:t> reveals a consistent link between faith, trust in a loving God who cares for you, and many health variables, including blood pressure, immune function, and healing from trauma.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Scriptures reveal a caring personal Savior who “has numbered the very hairs of your head” and will guide you through each busy day.  Matthew 10:30.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He says, “Be anxious for nothing.”  I will lead and guide you through every turn in life. Philippians 4:6.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(Source for health link to religiosity: </a:t>
            </a:r>
            <a:r>
              <a:rPr lang="nl-NL" dirty="0"/>
              <a:t>Am Psychol 2003;58(1):24-35)</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31</a:t>
            </a:fld>
            <a:endParaRPr lang="en-US"/>
          </a:p>
        </p:txBody>
      </p:sp>
    </p:spTree>
    <p:extLst>
      <p:ext uri="{BB962C8B-B14F-4D97-AF65-F5344CB8AC3E}">
        <p14:creationId xmlns:p14="http://schemas.microsoft.com/office/powerpoint/2010/main" val="4288527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Let’s repeat our ABC’s again!  (Repeat list with the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Will you choose God’s ABC plan for blood pressure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1"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32</a:t>
            </a:fld>
            <a:endParaRPr lang="en-US"/>
          </a:p>
        </p:txBody>
      </p:sp>
    </p:spTree>
    <p:extLst>
      <p:ext uri="{BB962C8B-B14F-4D97-AF65-F5344CB8AC3E}">
        <p14:creationId xmlns:p14="http://schemas.microsoft.com/office/powerpoint/2010/main" val="780431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It</a:t>
            </a:r>
            <a:r>
              <a:rPr lang="en-US" baseline="0" dirty="0"/>
              <a:t> has been said that </a:t>
            </a:r>
            <a:r>
              <a:rPr lang="en-US" b="1" baseline="0" dirty="0"/>
              <a:t>“there are no drive-thru break-</a:t>
            </a:r>
            <a:r>
              <a:rPr lang="en-US" b="1" baseline="0" dirty="0" err="1"/>
              <a:t>throughs</a:t>
            </a:r>
            <a:r>
              <a:rPr lang="en-US" b="1" baseline="0" dirty="0"/>
              <a:t>.”  </a:t>
            </a:r>
          </a:p>
          <a:p>
            <a:endParaRPr lang="en-US" b="1" baseline="0" dirty="0"/>
          </a:p>
          <a:p>
            <a:r>
              <a:rPr lang="en-US" b="0" dirty="0"/>
              <a:t>It takes </a:t>
            </a:r>
            <a:r>
              <a:rPr lang="en-US" b="1" dirty="0"/>
              <a:t>prayer, perseverance, and a plan </a:t>
            </a:r>
            <a:r>
              <a:rPr lang="en-US" b="0" dirty="0"/>
              <a:t>to achieve</a:t>
            </a:r>
            <a:r>
              <a:rPr lang="en-US" b="0" baseline="0" dirty="0"/>
              <a:t> and maintain physical, mental, and spiritual fitness.</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Christ wants to give you more than raw essentials for survival in your quest for life and</a:t>
            </a:r>
            <a:r>
              <a:rPr lang="en-US" sz="1200" kern="1200" baseline="0" dirty="0">
                <a:solidFill>
                  <a:schemeClr val="tx1"/>
                </a:solidFill>
                <a:effectLst/>
                <a:latin typeface="+mn-lt"/>
                <a:ea typeface="+mn-ea"/>
                <a:cs typeface="+mn-cs"/>
              </a:rPr>
              <a:t> health</a:t>
            </a:r>
            <a:r>
              <a:rPr lang="en-US" sz="1200" kern="1200" dirty="0">
                <a:solidFill>
                  <a:schemeClr val="tx1"/>
                </a:solidFill>
                <a:effectLst/>
                <a:latin typeface="+mn-lt"/>
                <a:ea typeface="+mn-ea"/>
                <a:cs typeface="+mn-cs"/>
              </a:rPr>
              <a:t>.  </a:t>
            </a:r>
          </a:p>
          <a:p>
            <a:endParaRPr lang="en-US" b="0" baseline="0" dirty="0"/>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33</a:t>
            </a:fld>
            <a:endParaRPr lang="en-US"/>
          </a:p>
        </p:txBody>
      </p:sp>
    </p:spTree>
    <p:extLst>
      <p:ext uri="{BB962C8B-B14F-4D97-AF65-F5344CB8AC3E}">
        <p14:creationId xmlns:p14="http://schemas.microsoft.com/office/powerpoint/2010/main" val="1293910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Remember: </a:t>
            </a:r>
            <a:r>
              <a:rPr lang="en-US" b="1" baseline="0" dirty="0"/>
              <a:t>Read slide.</a:t>
            </a:r>
            <a:endParaRPr lang="en-US" b="1" dirty="0"/>
          </a:p>
          <a:p>
            <a:endParaRPr lang="en-US" dirty="0"/>
          </a:p>
          <a:p>
            <a:r>
              <a:rPr lang="en-US" dirty="0"/>
              <a:t>Satan is a thief—he wants to steal</a:t>
            </a:r>
            <a:r>
              <a:rPr lang="en-US" baseline="0" dirty="0"/>
              <a:t> your health, your joy, your life.</a:t>
            </a:r>
          </a:p>
          <a:p>
            <a:endParaRPr lang="en-US" baseline="0" dirty="0"/>
          </a:p>
          <a:p>
            <a:r>
              <a:rPr lang="en-US" baseline="0" dirty="0"/>
              <a:t>God wants to restore all that sin has broken and taken away.</a:t>
            </a:r>
          </a:p>
          <a:p>
            <a:endParaRPr lang="en-US" baseline="0" dirty="0"/>
          </a:p>
          <a:p>
            <a:r>
              <a:rPr lang="en-US" baseline="0" dirty="0"/>
              <a:t>There are only two choices.  Will you choose God just now?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 wants you to have a </a:t>
            </a:r>
            <a:r>
              <a:rPr lang="en-US" sz="1200" b="1" kern="1200" dirty="0">
                <a:solidFill>
                  <a:schemeClr val="tx1"/>
                </a:solidFill>
                <a:effectLst/>
                <a:latin typeface="+mn-lt"/>
                <a:ea typeface="+mn-ea"/>
                <a:cs typeface="+mn-cs"/>
              </a:rPr>
              <a:t>“more abundant”</a:t>
            </a:r>
            <a:r>
              <a:rPr lang="en-US" sz="1200" kern="1200" dirty="0">
                <a:solidFill>
                  <a:schemeClr val="tx1"/>
                </a:solidFill>
                <a:effectLst/>
                <a:latin typeface="+mn-lt"/>
                <a:ea typeface="+mn-ea"/>
                <a:cs typeface="+mn-cs"/>
              </a:rPr>
              <a:t> life—a life filled with purpose, peace, power, and wisdom—a healthy lifestyle to preserve mind and body—and at last, eternal life where no thief can destroy!  </a:t>
            </a:r>
          </a:p>
          <a:p>
            <a:endParaRPr lang="en-US" baseline="0" dirty="0"/>
          </a:p>
          <a:p>
            <a:r>
              <a:rPr lang="en-US" baseline="0" dirty="0"/>
              <a:t>Raise your hand with me to confirm your decision. (Raise your hand and wait for response)</a:t>
            </a:r>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34</a:t>
            </a:fld>
            <a:endParaRPr lang="en-US"/>
          </a:p>
        </p:txBody>
      </p:sp>
    </p:spTree>
    <p:extLst>
      <p:ext uri="{BB962C8B-B14F-4D97-AF65-F5344CB8AC3E}">
        <p14:creationId xmlns:p14="http://schemas.microsoft.com/office/powerpoint/2010/main" val="124583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sz="1200" b="0" kern="1200" dirty="0">
                <a:solidFill>
                  <a:schemeClr val="tx1"/>
                </a:solidFill>
                <a:effectLst/>
                <a:latin typeface="+mn-lt"/>
                <a:ea typeface="+mn-ea"/>
                <a:cs typeface="+mn-cs"/>
              </a:rPr>
              <a:t>According to the Centers for Disease</a:t>
            </a:r>
            <a:r>
              <a:rPr lang="en-US" sz="1200" b="0" kern="1200" baseline="0" dirty="0">
                <a:solidFill>
                  <a:schemeClr val="tx1"/>
                </a:solidFill>
                <a:effectLst/>
                <a:latin typeface="+mn-lt"/>
                <a:ea typeface="+mn-ea"/>
                <a:cs typeface="+mn-cs"/>
              </a:rPr>
              <a:t> Control, 1 in 3 adults have high blood pressure, that’s a</a:t>
            </a:r>
            <a:r>
              <a:rPr lang="en-US" sz="1200" b="0" kern="1200" dirty="0">
                <a:solidFill>
                  <a:schemeClr val="tx1"/>
                </a:solidFill>
                <a:effectLst/>
                <a:latin typeface="+mn-lt"/>
                <a:ea typeface="+mn-ea"/>
                <a:cs typeface="+mn-cs"/>
              </a:rPr>
              <a:t>bout 75 million American adults (32%).</a:t>
            </a:r>
          </a:p>
          <a:p>
            <a:endParaRPr lang="en-US" sz="1200" b="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www.cdc.gov/dhdsp/data_</a:t>
            </a:r>
            <a:r>
              <a:rPr lang="en-US" sz="1200" b="1" i="0" kern="1200" dirty="0">
                <a:solidFill>
                  <a:schemeClr val="tx1"/>
                </a:solidFill>
                <a:effectLst/>
                <a:latin typeface="+mn-lt"/>
                <a:ea typeface="+mn-ea"/>
                <a:cs typeface="+mn-cs"/>
              </a:rPr>
              <a:t>statistics</a:t>
            </a:r>
            <a:r>
              <a:rPr lang="en-US" sz="1200" b="0" i="0" kern="1200" dirty="0">
                <a:solidFill>
                  <a:schemeClr val="tx1"/>
                </a:solidFill>
                <a:effectLst/>
                <a:latin typeface="+mn-lt"/>
                <a:ea typeface="+mn-ea"/>
                <a:cs typeface="+mn-cs"/>
              </a:rPr>
              <a:t>/fact_sheets/fs_bloodpressure.htm)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1/3 of Americans</a:t>
            </a:r>
            <a:r>
              <a:rPr lang="en-US" sz="1200" b="0" i="0" kern="1200" baseline="0" dirty="0">
                <a:solidFill>
                  <a:schemeClr val="tx1"/>
                </a:solidFill>
                <a:effectLst/>
                <a:latin typeface="+mn-lt"/>
                <a:ea typeface="+mn-ea"/>
                <a:cs typeface="+mn-cs"/>
              </a:rPr>
              <a:t> have pre-hypertension.</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That makes 2/3</a:t>
            </a:r>
            <a:r>
              <a:rPr lang="en-US" sz="1200" b="0" i="0" kern="1200" baseline="30000" dirty="0">
                <a:solidFill>
                  <a:schemeClr val="tx1"/>
                </a:solidFill>
                <a:effectLst/>
                <a:latin typeface="+mn-lt"/>
                <a:ea typeface="+mn-ea"/>
                <a:cs typeface="+mn-cs"/>
              </a:rPr>
              <a:t>rd</a:t>
            </a:r>
            <a:r>
              <a:rPr lang="en-US" sz="1200" b="0" i="0" kern="1200" baseline="0" dirty="0">
                <a:solidFill>
                  <a:schemeClr val="tx1"/>
                </a:solidFill>
                <a:effectLst/>
                <a:latin typeface="+mn-lt"/>
                <a:ea typeface="+mn-ea"/>
                <a:cs typeface="+mn-cs"/>
              </a:rPr>
              <a:t> of the adult population. </a:t>
            </a:r>
            <a:endParaRPr lang="en-US" i="0"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4</a:t>
            </a:fld>
            <a:endParaRPr lang="en-US"/>
          </a:p>
        </p:txBody>
      </p:sp>
    </p:spTree>
    <p:extLst>
      <p:ext uri="{BB962C8B-B14F-4D97-AF65-F5344CB8AC3E}">
        <p14:creationId xmlns:p14="http://schemas.microsoft.com/office/powerpoint/2010/main" val="164154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sz="1200" kern="1200" dirty="0">
                <a:solidFill>
                  <a:schemeClr val="tx1"/>
                </a:solidFill>
                <a:effectLst/>
                <a:latin typeface="+mn-lt"/>
                <a:ea typeface="+mn-ea"/>
                <a:cs typeface="+mn-cs"/>
              </a:rPr>
              <a:t>Here are some points to note:</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normal or healthy blood pressure is less than 120/80 mm/Hg.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Research shows, however, that people whose blood pressure</a:t>
            </a:r>
            <a:r>
              <a:rPr lang="en-US" sz="1200" kern="1200" baseline="0" dirty="0">
                <a:solidFill>
                  <a:schemeClr val="tx1"/>
                </a:solidFill>
                <a:effectLst/>
                <a:latin typeface="+mn-lt"/>
                <a:ea typeface="+mn-ea"/>
                <a:cs typeface="+mn-cs"/>
              </a:rPr>
              <a:t> rises above 115/75 mmHg face a measurable increase in mortality.  </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For every 20 points of increase in the systolic blood pressure (the top number), the risk of cardiovascular disease doubles.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The same risk is true for every 10-point increase over 75 in the diastolic pressure (the bottom number).</a:t>
            </a:r>
          </a:p>
          <a:p>
            <a:pPr marL="171450" indent="-171450">
              <a:buFont typeface="Arial" panose="020B0604020202020204" pitchFamily="34" charset="0"/>
              <a:buChar cha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(Source: </a:t>
            </a:r>
            <a:r>
              <a:rPr lang="en-US" sz="1200" kern="1200" dirty="0">
                <a:solidFill>
                  <a:schemeClr val="tx1"/>
                </a:solidFill>
                <a:effectLst/>
                <a:latin typeface="+mn-lt"/>
                <a:ea typeface="+mn-ea"/>
                <a:cs typeface="+mn-cs"/>
              </a:rPr>
              <a:t>Don Hall.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Vegetarian Advantage.  Pacific Press, 2010.)</a:t>
            </a:r>
            <a:endParaRPr lang="en-US" dirty="0"/>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5</a:t>
            </a:fld>
            <a:endParaRPr lang="en-US"/>
          </a:p>
        </p:txBody>
      </p:sp>
    </p:spTree>
    <p:extLst>
      <p:ext uri="{BB962C8B-B14F-4D97-AF65-F5344CB8AC3E}">
        <p14:creationId xmlns:p14="http://schemas.microsoft.com/office/powerpoint/2010/main" val="183987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baseline="0" dirty="0"/>
              <a:t>One reason why high blood pressure is a thief is that y</a:t>
            </a:r>
            <a:r>
              <a:rPr lang="en-US" dirty="0"/>
              <a:t>ou can have high blood pressure (hypertension) for years without any symptoms.</a:t>
            </a:r>
          </a:p>
          <a:p>
            <a:endParaRPr lang="en-US" baseline="0" dirty="0"/>
          </a:p>
          <a:p>
            <a:r>
              <a:rPr lang="en-US" baseline="0" dirty="0"/>
              <a:t>But high blood pressure works steadily and silently to increase your risk of serious health problems that impact mental as well as physical health.</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6</a:t>
            </a:fld>
            <a:endParaRPr lang="en-US"/>
          </a:p>
        </p:txBody>
      </p:sp>
    </p:spTree>
    <p:extLst>
      <p:ext uri="{BB962C8B-B14F-4D97-AF65-F5344CB8AC3E}">
        <p14:creationId xmlns:p14="http://schemas.microsoft.com/office/powerpoint/2010/main" val="98169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In addition to coronary heart diseases and stroke, complications of raised blood pressure include chronic disability linked to heart failure, peripheral vascular disease, renal impairment, retinal hemorrhage and visual impairment. </a:t>
            </a:r>
          </a:p>
          <a:p>
            <a:endParaRPr lang="en-US" dirty="0"/>
          </a:p>
          <a:p>
            <a:r>
              <a:rPr lang="en-US" dirty="0"/>
              <a:t>(Source: http://www.who.int/gho/ncd/risk_factors/blood_pressure_prevalence_text/en/)</a:t>
            </a:r>
          </a:p>
        </p:txBody>
      </p:sp>
      <p:sp>
        <p:nvSpPr>
          <p:cNvPr id="4" name="Slide Number Placeholder 3"/>
          <p:cNvSpPr>
            <a:spLocks noGrp="1"/>
          </p:cNvSpPr>
          <p:nvPr>
            <p:ph type="sldNum" sz="quarter" idx="10"/>
          </p:nvPr>
        </p:nvSpPr>
        <p:spPr/>
        <p:txBody>
          <a:bodyPr/>
          <a:lstStyle/>
          <a:p>
            <a:fld id="{AB9FDDC1-32AF-4916-9FBB-3B2D91DA6D8E}" type="slidenum">
              <a:rPr lang="en-US" smtClean="0"/>
              <a:pPr/>
              <a:t>7</a:t>
            </a:fld>
            <a:endParaRPr lang="en-US"/>
          </a:p>
        </p:txBody>
      </p:sp>
    </p:spTree>
    <p:extLst>
      <p:ext uri="{BB962C8B-B14F-4D97-AF65-F5344CB8AC3E}">
        <p14:creationId xmlns:p14="http://schemas.microsoft.com/office/powerpoint/2010/main" val="295774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Read slide.</a:t>
            </a:r>
            <a:endParaRPr lang="en-US" b="1" dirty="0"/>
          </a:p>
          <a:p>
            <a:endParaRPr lang="en-US" dirty="0"/>
          </a:p>
          <a:p>
            <a:r>
              <a:rPr lang="en-US" dirty="0"/>
              <a:t>Globally, hypertension affects nearly 1 billion (40%) of adults over the age</a:t>
            </a:r>
            <a:r>
              <a:rPr lang="en-US" baseline="0" dirty="0"/>
              <a:t> of 25 </a:t>
            </a:r>
            <a:r>
              <a:rPr lang="en-US" dirty="0"/>
              <a:t>worldwide.</a:t>
            </a:r>
          </a:p>
          <a:p>
            <a:endParaRPr lang="en-US" dirty="0"/>
          </a:p>
          <a:p>
            <a:r>
              <a:rPr lang="en-US" baseline="0" dirty="0"/>
              <a:t>Just cardiovascular complications related to hypertension cause 9.4 million deaths a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http://www.who.int/gho/ncd/risk_factors/blood_pressure_prevalence_text/en/; 2013 Geneva Switzerland</a:t>
            </a:r>
            <a:r>
              <a:rPr lang="en-US" baseline="0" dirty="0"/>
              <a:t> report on Global Hypertension</a:t>
            </a:r>
            <a:r>
              <a:rPr lang="en-US" dirty="0"/>
              <a:t>)</a:t>
            </a:r>
          </a:p>
          <a:p>
            <a:endParaRPr lang="en-US"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8</a:t>
            </a:fld>
            <a:endParaRPr lang="en-US"/>
          </a:p>
        </p:txBody>
      </p:sp>
    </p:spTree>
    <p:extLst>
      <p:ext uri="{BB962C8B-B14F-4D97-AF65-F5344CB8AC3E}">
        <p14:creationId xmlns:p14="http://schemas.microsoft.com/office/powerpoint/2010/main" val="2960400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Major lifestyle</a:t>
            </a:r>
            <a:r>
              <a:rPr lang="en-US" b="0" baseline="0" dirty="0"/>
              <a:t> risk factors for high blood pressure include: </a:t>
            </a:r>
            <a:r>
              <a:rPr lang="en-US" b="1" dirty="0"/>
              <a:t>Read slide.  </a:t>
            </a:r>
          </a:p>
          <a:p>
            <a:endParaRPr lang="en-US" b="1" dirty="0"/>
          </a:p>
          <a:p>
            <a:r>
              <a:rPr lang="en-US" b="0" dirty="0"/>
              <a:t>We will examine</a:t>
            </a:r>
            <a:r>
              <a:rPr lang="en-US" b="0" baseline="0" dirty="0"/>
              <a:t> </a:t>
            </a:r>
            <a:r>
              <a:rPr lang="en-US" b="0" dirty="0"/>
              <a:t>some key lifestyle</a:t>
            </a:r>
            <a:r>
              <a:rPr lang="en-US" b="0" baseline="0" dirty="0"/>
              <a:t> links in light of these risk factors in this presentation.</a:t>
            </a:r>
            <a:endParaRPr lang="en-US" b="0" dirty="0"/>
          </a:p>
          <a:p>
            <a:endParaRPr lang="en-US" b="1" dirty="0"/>
          </a:p>
          <a:p>
            <a:r>
              <a:rPr lang="en-US" b="0" dirty="0"/>
              <a:t>There are risk factors linked to high blood pressure other than lifestyle.</a:t>
            </a:r>
            <a:r>
              <a:rPr lang="en-US" b="0" baseline="0" dirty="0"/>
              <a:t>  They include:</a:t>
            </a:r>
          </a:p>
          <a:p>
            <a:pPr marL="171450" indent="-171450">
              <a:buFont typeface="Arial" panose="020B0604020202020204" pitchFamily="34" charset="0"/>
              <a:buChar char="•"/>
            </a:pPr>
            <a:r>
              <a:rPr lang="en-US" b="0" baseline="0" dirty="0"/>
              <a:t>Age, race, and gender</a:t>
            </a:r>
          </a:p>
          <a:p>
            <a:pPr marL="171450" indent="-171450">
              <a:buFont typeface="Arial" panose="020B0604020202020204" pitchFamily="34" charset="0"/>
              <a:buChar char="•"/>
            </a:pPr>
            <a:r>
              <a:rPr lang="en-US" b="0" baseline="0" dirty="0"/>
              <a:t>Family history and genetics</a:t>
            </a:r>
          </a:p>
          <a:p>
            <a:pPr marL="171450" indent="-171450">
              <a:buFont typeface="Arial" panose="020B0604020202020204" pitchFamily="34" charset="0"/>
              <a:buChar char="•"/>
            </a:pPr>
            <a:r>
              <a:rPr lang="en-US" b="0" baseline="0" dirty="0"/>
              <a:t>Certain medical conditions and medications</a:t>
            </a:r>
          </a:p>
          <a:p>
            <a:pPr marL="171450" indent="-171450">
              <a:buFont typeface="Arial" panose="020B0604020202020204" pitchFamily="34" charset="0"/>
              <a:buChar char="•"/>
            </a:pPr>
            <a:r>
              <a:rPr lang="en-US" b="0" baseline="0" dirty="0"/>
              <a:t>Kidney defects, injury, and chronic pain</a:t>
            </a:r>
          </a:p>
          <a:p>
            <a:pPr marL="171450" indent="-171450">
              <a:buFont typeface="Arial" panose="020B0604020202020204" pitchFamily="34" charset="0"/>
              <a:buChar char="•"/>
            </a:pPr>
            <a:endParaRPr lang="en-US" b="0" baseline="0" dirty="0"/>
          </a:p>
          <a:p>
            <a:pPr marL="0" indent="0">
              <a:buFont typeface="Arial" panose="020B0604020202020204" pitchFamily="34" charset="0"/>
              <a:buNone/>
            </a:pPr>
            <a:r>
              <a:rPr lang="en-US" b="0" baseline="0" dirty="0"/>
              <a:t>Whatever the existing condition, healthy lifestyle choices add quality of life and can help you achieve your optimal blood pressure.</a:t>
            </a:r>
            <a:endParaRPr lang="en-US" b="0" dirty="0"/>
          </a:p>
          <a:p>
            <a:r>
              <a:rPr lang="en-US" b="1" baseline="0" dirty="0"/>
              <a:t>  </a:t>
            </a:r>
            <a:endParaRPr lang="en-US" b="1" dirty="0"/>
          </a:p>
          <a:p>
            <a:endParaRPr lang="en-US" b="1" dirty="0"/>
          </a:p>
        </p:txBody>
      </p:sp>
      <p:sp>
        <p:nvSpPr>
          <p:cNvPr id="4" name="Slide Number Placeholder 3"/>
          <p:cNvSpPr>
            <a:spLocks noGrp="1"/>
          </p:cNvSpPr>
          <p:nvPr>
            <p:ph type="sldNum" sz="quarter" idx="10"/>
          </p:nvPr>
        </p:nvSpPr>
        <p:spPr/>
        <p:txBody>
          <a:bodyPr/>
          <a:lstStyle/>
          <a:p>
            <a:fld id="{AB9FDDC1-32AF-4916-9FBB-3B2D91DA6D8E}" type="slidenum">
              <a:rPr lang="en-US" smtClean="0"/>
              <a:pPr/>
              <a:t>9</a:t>
            </a:fld>
            <a:endParaRPr lang="en-US"/>
          </a:p>
        </p:txBody>
      </p:sp>
    </p:spTree>
    <p:extLst>
      <p:ext uri="{BB962C8B-B14F-4D97-AF65-F5344CB8AC3E}">
        <p14:creationId xmlns:p14="http://schemas.microsoft.com/office/powerpoint/2010/main" val="2635404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AAA1A0-06C2-4958-AA0B-51AE183122B6}"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AAA1A0-06C2-4958-AA0B-51AE183122B6}"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AAA1A0-06C2-4958-AA0B-51AE183122B6}"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4056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7122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3509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8754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02847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5540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77184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4109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AAA1A0-06C2-4958-AA0B-51AE183122B6}"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44830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0441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5089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02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AAA1A0-06C2-4958-AA0B-51AE183122B6}" type="datetimeFigureOut">
              <a:rPr lang="en-US" smtClean="0"/>
              <a:pPr/>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AAA1A0-06C2-4958-AA0B-51AE183122B6}"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AAA1A0-06C2-4958-AA0B-51AE183122B6}" type="datetimeFigureOut">
              <a:rPr lang="en-US" smtClean="0"/>
              <a:pPr/>
              <a:t>6/14/18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AAA1A0-06C2-4958-AA0B-51AE183122B6}" type="datetimeFigureOut">
              <a:rPr lang="en-US" smtClean="0"/>
              <a:pPr/>
              <a:t>6/14/18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AAA1A0-06C2-4958-AA0B-51AE183122B6}" type="datetimeFigureOut">
              <a:rPr lang="en-US" smtClean="0"/>
              <a:pPr/>
              <a:t>6/14/18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AAA1A0-06C2-4958-AA0B-51AE183122B6}"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AAA1A0-06C2-4958-AA0B-51AE183122B6}" type="datetimeFigureOut">
              <a:rPr lang="en-US" smtClean="0"/>
              <a:pPr/>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CEC217-5BA4-4532-9D53-6DC6544557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50000">
              <a:schemeClr val="accent2">
                <a:lumMod val="50000"/>
              </a:schemeClr>
            </a:gs>
            <a:gs pos="100000">
              <a:schemeClr val="accent1">
                <a:lumMod val="75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AA1A0-06C2-4958-AA0B-51AE183122B6}" type="datetimeFigureOut">
              <a:rPr lang="en-US" smtClean="0"/>
              <a:pPr/>
              <a:t>6/14/18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EC217-5BA4-4532-9D53-6DC6544557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01189-8B30-4E05-96B3-7DD719531753}" type="datetimeFigureOut">
              <a:rPr lang="en-US" smtClean="0">
                <a:solidFill>
                  <a:prstClr val="white">
                    <a:tint val="75000"/>
                  </a:prstClr>
                </a:solidFill>
              </a:rPr>
              <a:pPr/>
              <a:t>6/14/18</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E462D-B0C0-463A-A6C8-010FE0D7E36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688952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685800" y="4267200"/>
            <a:ext cx="7772400" cy="1754326"/>
          </a:xfrm>
          <a:prstGeom prst="rect">
            <a:avLst/>
          </a:prstGeom>
        </p:spPr>
        <p:txBody>
          <a:bodyPr wrap="square">
            <a:spAutoFit/>
          </a:bodyPr>
          <a:lstStyle/>
          <a:p>
            <a:pPr algn="ctr"/>
            <a:r>
              <a:rPr lang="en-US" dirty="0">
                <a:solidFill>
                  <a:prstClr val="white"/>
                </a:solidFill>
                <a:latin typeface="Arial" charset="0"/>
                <a:ea typeface="Arial" charset="0"/>
                <a:cs typeface="Arial" charset="0"/>
              </a:rPr>
              <a:t>Images used in PowerPoint presentation are part of the presentation and not to be used out of context of the presentation, may not be used as stand-alone images unless to promote the presentation/event, and may not be resold in singular form or as part of an image library.  Images are © </a:t>
            </a:r>
            <a:r>
              <a:rPr lang="en-US" dirty="0" err="1">
                <a:solidFill>
                  <a:prstClr val="white"/>
                </a:solidFill>
                <a:latin typeface="Arial" charset="0"/>
                <a:ea typeface="Arial" charset="0"/>
                <a:cs typeface="Arial" charset="0"/>
              </a:rPr>
              <a:t>Alamy</a:t>
            </a:r>
            <a:r>
              <a:rPr lang="en-US" dirty="0">
                <a:solidFill>
                  <a:prstClr val="white"/>
                </a:solidFill>
                <a:latin typeface="Arial" charset="0"/>
                <a:ea typeface="Arial" charset="0"/>
                <a:cs typeface="Arial" charset="0"/>
              </a:rPr>
              <a:t> and presentation templates and content therein are © MISDA, any other usage requires written permission from both parties.</a:t>
            </a:r>
          </a:p>
        </p:txBody>
      </p:sp>
      <p:sp>
        <p:nvSpPr>
          <p:cNvPr id="7" name="Title 2"/>
          <p:cNvSpPr>
            <a:spLocks noGrp="1"/>
          </p:cNvSpPr>
          <p:nvPr>
            <p:ph type="ctrTitle"/>
          </p:nvPr>
        </p:nvSpPr>
        <p:spPr>
          <a:xfrm>
            <a:off x="453258" y="2337936"/>
            <a:ext cx="8233542" cy="1846754"/>
          </a:xfrm>
        </p:spPr>
        <p:txBody>
          <a:bodyPr>
            <a:normAutofit/>
          </a:bodyPr>
          <a:lstStyle/>
          <a:p>
            <a:r>
              <a:rPr lang="en-US" sz="4000" dirty="0">
                <a:solidFill>
                  <a:schemeClr val="tx2"/>
                </a:solidFill>
                <a:latin typeface="Arial" charset="0"/>
                <a:ea typeface="Arial" charset="0"/>
                <a:cs typeface="Arial" charset="0"/>
              </a:rPr>
              <a:t>Images © Alamy</a:t>
            </a:r>
            <a:br>
              <a:rPr lang="en-US" sz="6000" dirty="0">
                <a:solidFill>
                  <a:schemeClr val="tx2"/>
                </a:solidFill>
                <a:latin typeface="Arial" charset="0"/>
                <a:ea typeface="Arial" charset="0"/>
                <a:cs typeface="Arial" charset="0"/>
              </a:rPr>
            </a:br>
            <a:r>
              <a:rPr lang="en-US" sz="3200" dirty="0" err="1">
                <a:solidFill>
                  <a:schemeClr val="tx2"/>
                </a:solidFill>
                <a:latin typeface="Arial" charset="0"/>
                <a:ea typeface="Arial" charset="0"/>
                <a:cs typeface="Arial" charset="0"/>
              </a:rPr>
              <a:t>www.alamy.com</a:t>
            </a:r>
            <a:endParaRPr lang="en-US" sz="3200" dirty="0">
              <a:solidFill>
                <a:schemeClr val="tx2"/>
              </a:solidFill>
              <a:latin typeface="Arial" charset="0"/>
              <a:ea typeface="Arial" charset="0"/>
              <a:cs typeface="Arial"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9455" b="91636" l="1502" r="96847">
                        <a14:foregroundMark x1="42643" y1="41455" x2="42643" y2="41455"/>
                        <a14:foregroundMark x1="14114" y1="55273" x2="14114" y2="55273"/>
                        <a14:foregroundMark x1="85886" y1="59273" x2="85886" y2="59273"/>
                        <a14:foregroundMark x1="23123" y1="34545" x2="23123" y2="34545"/>
                      </a14:backgroundRemoval>
                    </a14:imgEffect>
                  </a14:imgLayer>
                </a14:imgProps>
              </a:ext>
            </a:extLst>
          </a:blip>
          <a:stretch>
            <a:fillRect/>
          </a:stretch>
        </p:blipFill>
        <p:spPr>
          <a:xfrm>
            <a:off x="3276600" y="1276885"/>
            <a:ext cx="2590800" cy="1069774"/>
          </a:xfrm>
          <a:prstGeom prst="rect">
            <a:avLst/>
          </a:prstGeom>
        </p:spPr>
      </p:pic>
      <p:sp>
        <p:nvSpPr>
          <p:cNvPr id="9" name="Title 2"/>
          <p:cNvSpPr txBox="1">
            <a:spLocks/>
          </p:cNvSpPr>
          <p:nvPr/>
        </p:nvSpPr>
        <p:spPr>
          <a:xfrm>
            <a:off x="5584058" y="1726678"/>
            <a:ext cx="435742" cy="440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black"/>
                </a:solidFill>
                <a:latin typeface="Arial" charset="0"/>
                <a:ea typeface="Arial" charset="0"/>
                <a:cs typeface="Arial" charset="0"/>
              </a:rPr>
              <a:t>®</a:t>
            </a:r>
            <a:endParaRPr lang="en-US" sz="160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3623335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27493-93C2-434B-ADB5-52110B3D26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9413BD-7DE7-CD4F-93D2-5921885A2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FB9AD2-8988-F849-ABEE-C93211ACD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D0113-1BEA-4441-8854-BF43A907C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AC18E9-110C-854D-921E-EA505A708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42DA2E-2D76-8A41-9ACA-D2F53608A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51365-AA7B-0D4F-94C6-1A3C702AA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55436-B926-C046-9175-25157921F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8BF4EC-94AC-754E-BC58-0F9DE5D06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8057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B264FE-8FB2-DC40-88F8-8D2BC4F78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5147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a:xfrm>
            <a:off x="914400" y="2286000"/>
            <a:ext cx="7391400" cy="2862322"/>
          </a:xfrm>
          <a:prstGeom prst="rect">
            <a:avLst/>
          </a:prstGeom>
        </p:spPr>
        <p:txBody>
          <a:bodyPr wrap="square">
            <a:spAutoFit/>
          </a:bodyPr>
          <a:lstStyle/>
          <a:p>
            <a:r>
              <a:rPr lang="en-US" dirty="0"/>
              <a:t>Scripture quotations used in </a:t>
            </a:r>
            <a:r>
              <a:rPr lang="en-US" b="1" i="1" dirty="0"/>
              <a:t>Balanced Living PowerPoints</a:t>
            </a:r>
            <a:r>
              <a:rPr lang="en-US" dirty="0"/>
              <a:t> are taken from Bibles in the Public Domain which have no USA copyright restrictions.  We have indicated which version each quotation is taken from as follows:</a:t>
            </a:r>
          </a:p>
          <a:p>
            <a:r>
              <a:rPr lang="en-US" b="1" dirty="0"/>
              <a:t>KJV</a:t>
            </a:r>
            <a:r>
              <a:rPr lang="en-US" dirty="0"/>
              <a:t> - King James Version </a:t>
            </a:r>
          </a:p>
          <a:p>
            <a:r>
              <a:rPr lang="en-US" b="1" dirty="0"/>
              <a:t>BBE</a:t>
            </a:r>
            <a:r>
              <a:rPr lang="en-US" dirty="0"/>
              <a:t> - Bible in Basic English</a:t>
            </a:r>
          </a:p>
          <a:p>
            <a:r>
              <a:rPr lang="en-US" b="1" dirty="0"/>
              <a:t>WEB</a:t>
            </a:r>
            <a:r>
              <a:rPr lang="en-US" dirty="0"/>
              <a:t> - World English Bible</a:t>
            </a:r>
          </a:p>
          <a:p>
            <a:r>
              <a:rPr lang="en-US" b="1" dirty="0"/>
              <a:t>DBY</a:t>
            </a:r>
            <a:r>
              <a:rPr lang="en-US" dirty="0"/>
              <a:t> - Darby's Translation</a:t>
            </a:r>
          </a:p>
          <a:p>
            <a:r>
              <a:rPr lang="en-US" dirty="0"/>
              <a:t>Any scriptures not otherwise noted are the author's paraphrase of one of these versions.</a:t>
            </a:r>
          </a:p>
          <a:p>
            <a:endParaRPr lang="en-US" dirty="0">
              <a:solidFill>
                <a:prstClr val="white"/>
              </a:solidFill>
              <a:ea typeface="Arial" charset="0"/>
              <a:cs typeface="Arial" charset="0"/>
            </a:endParaRPr>
          </a:p>
        </p:txBody>
      </p:sp>
      <p:sp>
        <p:nvSpPr>
          <p:cNvPr id="13" name="Title 2"/>
          <p:cNvSpPr txBox="1">
            <a:spLocks/>
          </p:cNvSpPr>
          <p:nvPr/>
        </p:nvSpPr>
        <p:spPr>
          <a:xfrm>
            <a:off x="5584058" y="1726678"/>
            <a:ext cx="435742" cy="440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black"/>
                </a:solidFill>
                <a:ea typeface="Arial" charset="0"/>
                <a:cs typeface="Arial" charset="0"/>
              </a:rPr>
              <a:t>®</a:t>
            </a:r>
            <a:endParaRPr lang="en-US" sz="1600" dirty="0">
              <a:solidFill>
                <a:prstClr val="black"/>
              </a:solidFill>
              <a:ea typeface="Arial" charset="0"/>
              <a:cs typeface="Arial" charset="0"/>
            </a:endParaRPr>
          </a:p>
        </p:txBody>
      </p:sp>
    </p:spTree>
    <p:extLst>
      <p:ext uri="{BB962C8B-B14F-4D97-AF65-F5344CB8AC3E}">
        <p14:creationId xmlns:p14="http://schemas.microsoft.com/office/powerpoint/2010/main" val="48783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7CBE9B-C39F-4E4A-92D8-DF8BEAB04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7170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7DF609-93BB-CD43-8AEF-ACA1806E9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9354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56445-A62F-744A-AA97-3F6AD399D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570E94-B6F1-0842-A1A6-514C9D31A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F28B6-F607-4142-A8C0-4D5CFFD7E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16F04-8729-4D4B-AD53-1986A4A33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DB4B2-12E0-D94F-B1A1-96B4A1449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719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82636-DAD5-3249-80A3-A249AC8BF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6256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D79FB-5743-E74F-BF0A-0B60B8312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4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E2FCC-05CF-AF40-94A8-C011C7726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1290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14B838-A7DF-6849-81D5-48B89632F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73D940-E037-3B40-9790-657E90A0D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7136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EE85E-5B4F-9D4B-BD70-5BE0E99F3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388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32B5C-5AC8-C14A-9538-9FEFD6F25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2092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B110D-46DB-CB4D-B8D4-012BF7C01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4845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A880DB-4ACD-F34F-BBD1-B661E27DE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1186E-F4A2-E042-A543-2A5EFC712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52CCD-9C31-304D-98BB-80888C371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2507F-72B9-7448-AE23-C248272AD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CFCF81-2D44-9C4D-94C7-40BFE181A30A}"/>
              </a:ext>
            </a:extLst>
          </p:cNvPr>
          <p:cNvPicPr>
            <a:picLocks noChangeAspect="1"/>
          </p:cNvPicPr>
          <p:nvPr/>
        </p:nvPicPr>
        <p:blipFill>
          <a:blip r:embed="rId3"/>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BC4611C7-63FF-7140-AA22-F60BF6E5A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37FCB-EBBC-9C48-B165-E7EDC9CFC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076146-4E27-F947-A705-BF971A61A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77112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92E06408ADEE41BF0B67F14AB15500" ma:contentTypeVersion="9" ma:contentTypeDescription="Create a new document." ma:contentTypeScope="" ma:versionID="72ed82b64911a7369b5a56d320e07570">
  <xsd:schema xmlns:xsd="http://www.w3.org/2001/XMLSchema" xmlns:xs="http://www.w3.org/2001/XMLSchema" xmlns:p="http://schemas.microsoft.com/office/2006/metadata/properties" xmlns:ns1="http://schemas.microsoft.com/sharepoint/v3" xmlns:ns2="b3d8973d-8316-407a-8e30-0fccab978384" xmlns:ns3="9b1224cd-25dc-4b65-9ab8-cd20bb625383" targetNamespace="http://schemas.microsoft.com/office/2006/metadata/properties" ma:root="true" ma:fieldsID="7cf185fc82ea8dd4cb979d0f375f72ee" ns1:_="" ns2:_="" ns3:_="">
    <xsd:import namespace="http://schemas.microsoft.com/sharepoint/v3"/>
    <xsd:import namespace="b3d8973d-8316-407a-8e30-0fccab978384"/>
    <xsd:import namespace="9b1224cd-25dc-4b65-9ab8-cd20bb625383"/>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d8973d-8316-407a-8e30-0fccab97838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b1224cd-25dc-4b65-9ab8-cd20bb62538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F7976F8-81C7-48D4-AC03-12D182DC5A71}"/>
</file>

<file path=customXml/itemProps2.xml><?xml version="1.0" encoding="utf-8"?>
<ds:datastoreItem xmlns:ds="http://schemas.openxmlformats.org/officeDocument/2006/customXml" ds:itemID="{664394B5-05D9-47D2-8CFF-6F4A9BD620BA}">
  <ds:schemaRefs>
    <ds:schemaRef ds:uri="http://schemas.microsoft.com/sharepoint/v3/contenttype/forms"/>
  </ds:schemaRefs>
</ds:datastoreItem>
</file>

<file path=customXml/itemProps3.xml><?xml version="1.0" encoding="utf-8"?>
<ds:datastoreItem xmlns:ds="http://schemas.openxmlformats.org/officeDocument/2006/customXml" ds:itemID="{4994B7DA-04A0-4642-8FD7-4FB06B283C7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3334</TotalTime>
  <Words>2800</Words>
  <Application>Microsoft Macintosh PowerPoint</Application>
  <PresentationFormat>On-screen Show (4:3)</PresentationFormat>
  <Paragraphs>329</Paragraphs>
  <Slides>34</Slides>
  <Notes>34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34</vt:i4>
      </vt:variant>
    </vt:vector>
  </HeadingPairs>
  <TitlesOfParts>
    <vt:vector size="38" baseType="lpstr">
      <vt:lpstr>Arial</vt:lpstr>
      <vt:lpstr>Calibri</vt:lpstr>
      <vt:lpstr>Office Theme</vt:lpstr>
      <vt:lpstr>1_Office Theme</vt:lpstr>
      <vt:lpstr>Images © Alamy www.alamy.com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Conference of SDA</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vgriffin</dc:creator>
  <cp:lastModifiedBy>Eric Pletcher</cp:lastModifiedBy>
  <cp:revision>214</cp:revision>
  <dcterms:created xsi:type="dcterms:W3CDTF">2014-12-07T15:56:56Z</dcterms:created>
  <dcterms:modified xsi:type="dcterms:W3CDTF">2018-06-14T17:31:30Z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0x0101003492E06408ADEE41BF0B67F14AB15500</vt:lpwstr>
  </property>
</Properties>
</file>